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y="5143500" cx="9144000"/>
  <p:notesSz cx="6858000" cy="9144000"/>
  <p:embeddedFontLst>
    <p:embeddedFont>
      <p:font typeface="Black Ops One"/>
      <p:regular r:id="rId69"/>
    </p:embeddedFont>
    <p:embeddedFont>
      <p:font typeface="Roboto"/>
      <p:regular r:id="rId70"/>
      <p:bold r:id="rId71"/>
      <p:italic r:id="rId72"/>
      <p:boldItalic r:id="rId73"/>
    </p:embeddedFont>
    <p:embeddedFont>
      <p:font typeface="Helvetica Neue"/>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Roboto-boldItalic.fntdata"/><Relationship Id="rId72" Type="http://schemas.openxmlformats.org/officeDocument/2006/relationships/font" Target="fonts/Roboto-italic.fntdata"/><Relationship Id="rId31" Type="http://schemas.openxmlformats.org/officeDocument/2006/relationships/slide" Target="slides/slide26.xml"/><Relationship Id="rId75" Type="http://schemas.openxmlformats.org/officeDocument/2006/relationships/font" Target="fonts/HelveticaNeue-bold.fntdata"/><Relationship Id="rId30" Type="http://schemas.openxmlformats.org/officeDocument/2006/relationships/slide" Target="slides/slide25.xml"/><Relationship Id="rId74" Type="http://schemas.openxmlformats.org/officeDocument/2006/relationships/font" Target="fonts/HelveticaNeue-regular.fntdata"/><Relationship Id="rId33" Type="http://schemas.openxmlformats.org/officeDocument/2006/relationships/slide" Target="slides/slide28.xml"/><Relationship Id="rId77" Type="http://schemas.openxmlformats.org/officeDocument/2006/relationships/font" Target="fonts/HelveticaNeue-boldItalic.fntdata"/><Relationship Id="rId32" Type="http://schemas.openxmlformats.org/officeDocument/2006/relationships/slide" Target="slides/slide27.xml"/><Relationship Id="rId76" Type="http://schemas.openxmlformats.org/officeDocument/2006/relationships/font" Target="fonts/HelveticaNeue-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Roboto-bold.fntdata"/><Relationship Id="rId70" Type="http://schemas.openxmlformats.org/officeDocument/2006/relationships/font" Target="fonts/Roboto-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BlackOpsOne-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eb941b17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eb941b17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 hope at this point you are beginning to see how each of these sessions build upon the last.  We left off last time with Career and gaining an understanding of the real purpose for your career.  We discussed building Margin and the deploying that Margin in to Kingdom initiatives.  Now….Career has the side effect of creating resources which leads us to today.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eb941b17bf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eb941b17b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look at the ordinary family </a:t>
            </a:r>
            <a:r>
              <a:rPr lang="en"/>
              <a:t>budget</a:t>
            </a:r>
            <a:r>
              <a:rPr lang="en"/>
              <a:t>, you see a very similar picture across the 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Taxes</a:t>
            </a:r>
            <a:endParaRPr/>
          </a:p>
          <a:p>
            <a:pPr indent="0" lvl="0" marL="0" rtl="0" algn="l">
              <a:spcBef>
                <a:spcPts val="0"/>
              </a:spcBef>
              <a:spcAft>
                <a:spcPts val="0"/>
              </a:spcAft>
              <a:buNone/>
            </a:pPr>
            <a:r>
              <a:rPr lang="en"/>
              <a:t>Lifestyle assets = home, cars</a:t>
            </a:r>
            <a:endParaRPr/>
          </a:p>
          <a:p>
            <a:pPr indent="0" lvl="0" marL="0" rtl="0" algn="l">
              <a:spcBef>
                <a:spcPts val="0"/>
              </a:spcBef>
              <a:spcAft>
                <a:spcPts val="0"/>
              </a:spcAft>
              <a:buNone/>
            </a:pPr>
            <a:r>
              <a:rPr lang="en"/>
              <a:t>Past expenses = loan that you are still paying for not tied to a single asset</a:t>
            </a:r>
            <a:endParaRPr/>
          </a:p>
          <a:p>
            <a:pPr indent="0" lvl="0" marL="0" rtl="0" algn="l">
              <a:spcBef>
                <a:spcPts val="0"/>
              </a:spcBef>
              <a:spcAft>
                <a:spcPts val="0"/>
              </a:spcAft>
              <a:buNone/>
            </a:pPr>
            <a:r>
              <a:rPr lang="en"/>
              <a:t>Loans that are taken out for “vacations, non-essentials etc.”</a:t>
            </a:r>
            <a:endParaRPr/>
          </a:p>
          <a:p>
            <a:pPr indent="0" lvl="0" marL="0" rtl="0" algn="l">
              <a:spcBef>
                <a:spcPts val="0"/>
              </a:spcBef>
              <a:spcAft>
                <a:spcPts val="0"/>
              </a:spcAft>
              <a:buNone/>
            </a:pPr>
            <a:r>
              <a:rPr lang="en"/>
              <a:t>Ongoing pleasures for ourselves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type of </a:t>
            </a:r>
            <a:r>
              <a:rPr lang="en"/>
              <a:t>budget</a:t>
            </a:r>
            <a:r>
              <a:rPr lang="en"/>
              <a:t> leaves no room for Kingdom.  It’s not investing in the Kingdom, it’s not seeking it first.</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b941b17b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eb941b17b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 course, taxes will always be there.</a:t>
            </a:r>
            <a:endParaRPr/>
          </a:p>
          <a:p>
            <a:pPr indent="0" lvl="0" marL="0" rtl="0" algn="l">
              <a:spcBef>
                <a:spcPts val="0"/>
              </a:spcBef>
              <a:spcAft>
                <a:spcPts val="0"/>
              </a:spcAft>
              <a:buNone/>
            </a:pPr>
            <a:r>
              <a:rPr lang="en"/>
              <a:t>Tithe…right off the top.  We will learn, a tithing is not put in place as a mandate, it is put in place as a blessing.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50">
                <a:solidFill>
                  <a:schemeClr val="dk1"/>
                </a:solidFill>
                <a:highlight>
                  <a:schemeClr val="lt1"/>
                </a:highlight>
                <a:latin typeface="Roboto"/>
                <a:ea typeface="Roboto"/>
                <a:cs typeface="Roboto"/>
                <a:sym typeface="Roboto"/>
              </a:rPr>
              <a:t>Malachi 3:10</a:t>
            </a:r>
            <a:r>
              <a:rPr lang="en" sz="1250">
                <a:solidFill>
                  <a:srgbClr val="001D35"/>
                </a:solidFill>
                <a:highlight>
                  <a:schemeClr val="lt1"/>
                </a:highlight>
                <a:latin typeface="Roboto"/>
                <a:ea typeface="Roboto"/>
                <a:cs typeface="Roboto"/>
                <a:sym typeface="Roboto"/>
              </a:rPr>
              <a:t> says, "Bring all the tithes into the storehouse, That there may be food in My house, Test me in this," says the LORD Almighty, "and see if I will not throw open the floodgates of heaven and pour out so much blessing that there will not be room enough to store </a:t>
            </a:r>
            <a:r>
              <a:rPr lang="en" sz="1350">
                <a:solidFill>
                  <a:srgbClr val="001D35"/>
                </a:solidFill>
                <a:highlight>
                  <a:schemeClr val="lt1"/>
                </a:highlight>
                <a:latin typeface="Roboto"/>
                <a:ea typeface="Roboto"/>
                <a:cs typeface="Roboto"/>
                <a:sym typeface="Roboto"/>
              </a:rPr>
              <a:t>it.</a:t>
            </a:r>
            <a:endParaRPr>
              <a:highlight>
                <a:schemeClr val="lt1"/>
              </a:highlight>
            </a:endParaRPr>
          </a:p>
          <a:p>
            <a:pPr indent="0" lvl="0" marL="0" rtl="0" algn="l">
              <a:spcBef>
                <a:spcPts val="0"/>
              </a:spcBef>
              <a:spcAft>
                <a:spcPts val="0"/>
              </a:spcAft>
              <a:buNone/>
            </a:pPr>
            <a:r>
              <a:t/>
            </a:r>
            <a:endParaRPr/>
          </a:p>
          <a:p>
            <a:pPr indent="0" lvl="0" marL="0" rtl="0" algn="l">
              <a:spcBef>
                <a:spcPts val="0"/>
              </a:spcBef>
              <a:spcAft>
                <a:spcPts val="0"/>
              </a:spcAft>
              <a:buNone/>
            </a:pPr>
            <a:r>
              <a:rPr lang="en"/>
              <a:t>So often I have heard people say that they are struggling to make ends meet.  When I hear it the first question I ask is “are you tithing?”  Almost every time the answer is the same “NO”  They are missing the blessing!!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not about </a:t>
            </a:r>
            <a:r>
              <a:rPr lang="en"/>
              <a:t>prosperity</a:t>
            </a:r>
            <a:r>
              <a:rPr lang="en"/>
              <a:t> gospel, it is a promise from God that he blessing follows your faith.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Lot</a:t>
            </a:r>
            <a:r>
              <a:rPr lang="en"/>
              <a:t> of people have issues with “where is my </a:t>
            </a:r>
            <a:r>
              <a:rPr lang="en"/>
              <a:t>tithe</a:t>
            </a:r>
            <a:r>
              <a:rPr lang="en"/>
              <a:t> going?”  I’m going to wait until I find something that the Lord leads me to pour into…..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Future </a:t>
            </a:r>
            <a:r>
              <a:rPr lang="en"/>
              <a:t>expenses…Not PAST expenses .It’s  not borrowing for expenses, it’s saving for the expenses before they are immediate.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Eternal Investment…a fund that IS waiting for the Lord to lead you to it because it line up with your heart calling.  This is separate from tithes.  It could be a fund you are setting aside to underwrite your personal Kingdom assignment.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Fun…speaks for itself….everyone needs fun….we just shouldn’t borrow for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focusing on legacy…what is going to be the RESULT of your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you get to Heaven and everything is burned away EXCEPT for things that have eternal </a:t>
            </a:r>
            <a:r>
              <a:rPr lang="en"/>
              <a:t>Kingdom</a:t>
            </a:r>
            <a:r>
              <a:rPr lang="en"/>
              <a:t> relevance, what will Heaven say about you.</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eb941b17bf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eb941b17bf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look at the American model of planning for success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Youth getting educated for career</a:t>
            </a:r>
            <a:endParaRPr/>
          </a:p>
          <a:p>
            <a:pPr indent="0" lvl="0" marL="0" rtl="0" algn="l">
              <a:spcBef>
                <a:spcPts val="0"/>
              </a:spcBef>
              <a:spcAft>
                <a:spcPts val="0"/>
              </a:spcAft>
              <a:buNone/>
            </a:pPr>
            <a:r>
              <a:rPr lang="en"/>
              <a:t>Adult 1 getting busy with </a:t>
            </a:r>
            <a:r>
              <a:rPr lang="en"/>
              <a:t>career, family, finances</a:t>
            </a:r>
            <a:endParaRPr/>
          </a:p>
          <a:p>
            <a:pPr indent="0" lvl="0" marL="0" rtl="0" algn="l">
              <a:spcBef>
                <a:spcPts val="0"/>
              </a:spcBef>
              <a:spcAft>
                <a:spcPts val="0"/>
              </a:spcAft>
              <a:buNone/>
            </a:pPr>
            <a:r>
              <a:rPr lang="en"/>
              <a:t>Adult 2 having enough money that you can pull the plug and circle the drain of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Prepare for , live for and recover from….</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eb941b17bf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eb941b17b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you look at that model of success and compare it to ordinary income stream allocation you can see how they mirror each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Those that tithe may tithe until the income stops when retirement happens then it’s about draining the cash with lifestyle expenses and taxes.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b941b17bf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eb941b17bf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Battle Ready to begin Kingdom planning you are going to go beyond the ceiling of complexity, blow the roof off and do the impossible with God’s supernatural help.  To do that we must </a:t>
            </a:r>
            <a:r>
              <a:rPr lang="en"/>
              <a:t>redefine</a:t>
            </a:r>
            <a:r>
              <a:rPr lang="en"/>
              <a:t> career, prepare for our calling and then use our career to live our calling.  Using this success model creates a much different budget.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b941b17bf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eb941b17b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1st that means no retirement….We think about ways to continue to earn revenue…not necessarily tied to an employer but using our dashboard from session 5 to find ways to serve and earn. Still applying everything God has given you as resources to earn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Therefore tithes continue, legacy grows and you minimize lifestyle assets, grow </a:t>
            </a:r>
            <a:r>
              <a:rPr lang="en"/>
              <a:t>kingdom</a:t>
            </a:r>
            <a:r>
              <a:rPr lang="en"/>
              <a:t> investments and FUN continues!!!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are some </a:t>
            </a:r>
            <a:r>
              <a:rPr lang="en"/>
              <a:t>assessment</a:t>
            </a:r>
            <a:r>
              <a:rPr lang="en"/>
              <a:t> in the packet that will help you start to walk this out.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eb941b17b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eb941b17b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talk about money?  Jesus talked about money.  It was one of his main topics.  Why?  Because we ALL are dealing with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tools and strategies are for unpacking it for your own mission, your own legacy….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guess</a:t>
            </a:r>
            <a:r>
              <a:rPr lang="en"/>
              <a:t> what…money is going to be a part of your life until you die….and then the generations past you that you leave behind. Learning how to LEAD and STEWARD money is what these lesson are about.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want to warn you…this subject causes more resistance and self </a:t>
            </a:r>
            <a:r>
              <a:rPr lang="en"/>
              <a:t>criticisms</a:t>
            </a:r>
            <a:r>
              <a:rPr lang="en"/>
              <a:t> than just about anything else we will discuss.  It can be uncomfortable and leave bruises because we  </a:t>
            </a:r>
            <a:r>
              <a:rPr lang="en"/>
              <a:t>judge</a:t>
            </a:r>
            <a:r>
              <a:rPr lang="en"/>
              <a:t> so much of our self worth on our net worth.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see what Jesus has to say about 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b941b17bf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b941b17bf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Jesus just didn’t say “look </a:t>
            </a:r>
            <a:r>
              <a:rPr lang="en"/>
              <a:t>out for greed”  he said look out for all greed.  Greed is a position of your heart.  It seeps into all areas of your life…Relationships, your time, what you say, how you say it.  It is a CORRUPTOR.  Most people don’t believe that they are dealing with the sin of greed.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know that sin is missing the mark, missing what God intended….when we discuss greed as sin think about how that relates to our missing the mark on how God intended the ideal to be and how are we missing the mark of that.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b941b17bf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b941b17bf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verse</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ed68e78af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ed68e78af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here is the issue….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b941b17b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eb941b17b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d68e78af7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ed68e78af7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it mean to be “Rich toward God?”</a:t>
            </a:r>
            <a:endParaRPr/>
          </a:p>
          <a:p>
            <a:pPr indent="0" lvl="0" marL="0" rtl="0" algn="l">
              <a:spcBef>
                <a:spcPts val="0"/>
              </a:spcBef>
              <a:spcAft>
                <a:spcPts val="0"/>
              </a:spcAft>
              <a:buNone/>
            </a:pPr>
            <a:r>
              <a:rPr lang="en"/>
              <a:t>Begin to ponder on that for a sec.</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d68e78af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ed68e78af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was a fool.  He assumed he had time.  Let’s look at the barn.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happens if you take seed and store it up?  </a:t>
            </a:r>
            <a:endParaRPr/>
          </a:p>
          <a:p>
            <a:pPr indent="-298450" lvl="0" marL="457200" rtl="0" algn="l">
              <a:spcBef>
                <a:spcPts val="0"/>
              </a:spcBef>
              <a:spcAft>
                <a:spcPts val="0"/>
              </a:spcAft>
              <a:buSzPts val="1100"/>
              <a:buAutoNum type="arabicPeriod"/>
            </a:pPr>
            <a:r>
              <a:rPr lang="en"/>
              <a:t> It is not planted therefor it can not grow.</a:t>
            </a:r>
            <a:endParaRPr/>
          </a:p>
          <a:p>
            <a:pPr indent="-298450" lvl="0" marL="457200" rtl="0" algn="l">
              <a:spcBef>
                <a:spcPts val="0"/>
              </a:spcBef>
              <a:spcAft>
                <a:spcPts val="0"/>
              </a:spcAft>
              <a:buSzPts val="1100"/>
              <a:buAutoNum type="arabicPeriod"/>
            </a:pPr>
            <a:r>
              <a:rPr lang="en"/>
              <a:t>It is not being deployed.</a:t>
            </a:r>
            <a:endParaRPr/>
          </a:p>
          <a:p>
            <a:pPr indent="-298450" lvl="0" marL="457200" rtl="0" algn="l">
              <a:spcBef>
                <a:spcPts val="0"/>
              </a:spcBef>
              <a:spcAft>
                <a:spcPts val="0"/>
              </a:spcAft>
              <a:buSzPts val="1100"/>
              <a:buAutoNum type="arabicPeriod"/>
            </a:pPr>
            <a:r>
              <a:rPr lang="en"/>
              <a:t>It is not being used for it’s purpose.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apply that to today where our seed is capital….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d68e78af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ed68e78af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Recognize God’s provision in your prosperity…What is it that he provides?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Proverbs 10:22  God’s blessing makes LIFE rich, nothing we can do can </a:t>
            </a:r>
            <a:r>
              <a:rPr lang="en"/>
              <a:t>improve</a:t>
            </a:r>
            <a:r>
              <a:rPr lang="en"/>
              <a:t> on God.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question from this is The Lord is prospering you by his providence what are you going to do with it?  Hord it?  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and #3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ed68e78af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ed68e78af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literally talking about money here.  Some what to excuse this away with saying it was talents of influence….It is about money..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Watch why the Lord includes this in </a:t>
            </a:r>
            <a:r>
              <a:rPr lang="en"/>
              <a:t>scripture</a:t>
            </a:r>
            <a:r>
              <a:rPr lang="en"/>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ed68e78af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ed68e78af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“Gave them ten minas”....followed by a command…what was that command?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“Put this money to work”</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ed68e78af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ed68e78af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God has put us here on purpose….we are going </a:t>
            </a:r>
            <a:r>
              <a:rPr lang="en"/>
              <a:t>through</a:t>
            </a:r>
            <a:r>
              <a:rPr lang="en"/>
              <a:t> this to discover our Battle Ready mission.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As you go </a:t>
            </a:r>
            <a:r>
              <a:rPr lang="en"/>
              <a:t>through</a:t>
            </a:r>
            <a:r>
              <a:rPr lang="en"/>
              <a:t> this you will discover our life WILL be measured.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stand in front of him and give an account of what we did with what he entrusted us with.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DEMANDS us to get a return.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d68e78af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ed68e78af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expected return is not how we think of ROI…It is KROI…Kingdom Return on Investment.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likely we are </a:t>
            </a:r>
            <a:r>
              <a:rPr lang="en"/>
              <a:t>operating</a:t>
            </a:r>
            <a:r>
              <a:rPr lang="en"/>
              <a:t> our life asking God to bless it but making him the silent partner.  This is a </a:t>
            </a:r>
            <a:r>
              <a:rPr lang="en"/>
              <a:t>partnership</a:t>
            </a:r>
            <a:r>
              <a:rPr lang="en"/>
              <a:t> that you get to be in </a:t>
            </a:r>
            <a:r>
              <a:rPr lang="en"/>
              <a:t>collaboration with God.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next breath is on loan from God…..let’s not be like the fool who assumes he has another hour.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Verse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live a life of scarcity…”I hope I get too”, When I get there I’ll do this…”  That’s the worldly model of finances.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ed68e78af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ed68e78af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of all we DESERVE death….BUT through his FREE gift of grace we get to have eternal life.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God says…I’m not going to just give you eternal life I am going to give you life to the full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if you DECIDE to do life to the full and partner with me while you are here on Earth in the body, I am going to reward you for that.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Your are going to give me eternal life, you want me to partner with you and when I do you are going to reward me for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VERSE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story is </a:t>
            </a:r>
            <a:r>
              <a:rPr lang="en"/>
              <a:t>usually</a:t>
            </a:r>
            <a:r>
              <a:rPr lang="en"/>
              <a:t> discounted, set aside, glanced over….THIS is a story to articulate how God sees you, your time and your money and YOUR  relationship BOTH of those to HIM.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5 of these apply to each of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are you holding in future rewards beyond the Willy Wonka ticket out of hell?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d68e78af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ed68e78af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was the biggest paradigm shift for me.  This is probably going to be disruptive.  Once you have seen you can’t unsee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was such a shift for Suzanne and I that we have rearranged our life based on this truth.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begins with </a:t>
            </a:r>
            <a:r>
              <a:rPr lang="en"/>
              <a:t>beginning</a:t>
            </a:r>
            <a:r>
              <a:rPr lang="en"/>
              <a:t> with the end in mind…..</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ed68e78af7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ed68e78af7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you going to be doing 1,000 years from right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live so much in the present we don’t think ahead…not even ahead a week for most, much less 1000’s of years from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Battle Ready helps us think with the end in mind.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eb941b17b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eb941b17b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session will radically change your thinking about the Kingdom of Heaven</a:t>
            </a:r>
            <a:endParaRPr/>
          </a:p>
          <a:p>
            <a:pPr indent="0" lvl="0" marL="0" rtl="0" algn="l">
              <a:spcBef>
                <a:spcPts val="0"/>
              </a:spcBef>
              <a:spcAft>
                <a:spcPts val="0"/>
              </a:spcAft>
              <a:buNone/>
            </a:pPr>
            <a:r>
              <a:rPr lang="en"/>
              <a:t>Jesus thinks WAY different than us when it comes to  money and resources.</a:t>
            </a:r>
            <a:endParaRPr/>
          </a:p>
          <a:p>
            <a:pPr indent="0" lvl="0" marL="0" rtl="0" algn="l">
              <a:spcBef>
                <a:spcPts val="0"/>
              </a:spcBef>
              <a:spcAft>
                <a:spcPts val="0"/>
              </a:spcAft>
              <a:buNone/>
            </a:pPr>
            <a:r>
              <a:rPr lang="en"/>
              <a:t>HIS </a:t>
            </a:r>
            <a:r>
              <a:rPr lang="en"/>
              <a:t>expectations</a:t>
            </a:r>
            <a:r>
              <a:rPr lang="en"/>
              <a:t> for your life beyond money are tangible and recognizable for your eternal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 time we discussed Career and how we spend our resource of time.  We talked about the 80/20 rule and the application of our natural talents, unique characteristics and natural organizational order .  We talked about the importance of finding these to fulfill the potential that God has given YOU for his Kingdom purpose.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hope you have started that principle in your life.  This principle builds margin in your time that allows you to develop in Kingdom Purpose.   This is a lifelong process that we should be adjusting every 90 days.  Searching for ways to continually grow into our Unique potential.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let’s take a look at what Jesus says about money.  </a:t>
            </a:r>
            <a:r>
              <a:rPr lang="en"/>
              <a:t>Specifically</a:t>
            </a:r>
            <a:r>
              <a:rPr lang="en"/>
              <a:t> about </a:t>
            </a:r>
            <a:r>
              <a:rPr lang="en"/>
              <a:t>worry</a:t>
            </a:r>
            <a:r>
              <a:rPr lang="en"/>
              <a:t>.</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ed68e78af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ed68e78af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Death is happening for all of us…</a:t>
            </a:r>
            <a:endParaRPr/>
          </a:p>
          <a:p>
            <a:pPr indent="0" lvl="0" marL="0" rtl="0" algn="l">
              <a:spcBef>
                <a:spcPts val="0"/>
              </a:spcBef>
              <a:spcAft>
                <a:spcPts val="0"/>
              </a:spcAft>
              <a:buNone/>
            </a:pPr>
            <a:r>
              <a:rPr lang="en"/>
              <a:t>We will all face </a:t>
            </a:r>
            <a:r>
              <a:rPr lang="en"/>
              <a:t>judgement</a:t>
            </a:r>
            <a:r>
              <a:rPr lang="en"/>
              <a:t>…</a:t>
            </a:r>
            <a:endParaRPr/>
          </a:p>
          <a:p>
            <a:pPr indent="0" lvl="0" marL="0" rtl="0" algn="l">
              <a:spcBef>
                <a:spcPts val="0"/>
              </a:spcBef>
              <a:spcAft>
                <a:spcPts val="0"/>
              </a:spcAft>
              <a:buNone/>
            </a:pPr>
            <a:r>
              <a:rPr lang="en"/>
              <a:t>No one is excluded from this day and this account of our own lives.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ed68e78af7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ed68e78af7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think there is only one…..”Have you accepted my Son as your Savior Yes or No” and that is it.  Most believers in the world have </a:t>
            </a:r>
            <a:r>
              <a:rPr lang="en"/>
              <a:t>operated</a:t>
            </a:r>
            <a:r>
              <a:rPr lang="en"/>
              <a:t> in that idea their whole life as a believer.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ed68e78af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ed68e78af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ed68e78af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ed68e78af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ed68e78af7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ed68e78af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ed68e78af7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ed68e78af7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there is the unredeemed judgement and then there is the judgement seat of Christ FOR the redeemed.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d68e78af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ed68e78af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I hope here, is once you hear this and grasp it you will want to share this with others.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about what is at stake, our time, our talent, AND our money is going to be measured.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ed68e78af7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ed68e78af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Imagine this as a courtroom.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single person evaluation….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Everything you have invested into will be wheeled into that room to be tested by fire.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everything done while in the body.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will survive?  Are we investing in things that will withstand that fire or will it be “STUFF”?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where we get to see what is left that we poured into that was on God’s heart….what are we left with other than the Willy Wonka ticket of being saved.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ed68e78af7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ed68e78af7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Eternal destination….where are we heading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Eternal rewards……THIS is the paradigm shift…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.EVERYTHING I DO MATTERS and I MUST be investing wisely!!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look at what Jesus says about storing up he doesn’t say just send a little….He’s saying if you are going to build barns, build barns in Heaven….there they never wear out.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ed68e78af7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ed68e78af7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eb941b17bf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eb941b17bf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from the Sermon on the Mount where Matthew is telling the story.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ed68e78af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ed68e78af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about “storing up”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ed68e78af7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ed68e78af7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been taught that heaven is the “great </a:t>
            </a:r>
            <a:r>
              <a:rPr lang="en"/>
              <a:t>equalizer</a:t>
            </a:r>
            <a:r>
              <a:rPr lang="en"/>
              <a:t>”.  This verse clearly states otherwise.  What we do for the Kingdom will be measured and rewarded.  We will be rewarded for what we do for the Kingdom while in the body.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KROI work REQUIRES faith.  It REQUIRES us to believe that what is here matters LESS than what is to come.  It REQUIRES taking that capital out of the barn and </a:t>
            </a:r>
            <a:r>
              <a:rPr lang="en"/>
              <a:t>deploying</a:t>
            </a:r>
            <a:r>
              <a:rPr lang="en"/>
              <a:t> it so we can BE a blessing, BE a distributor of his blessing to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are going to operate here in scarcity mindset, “oh ye of little faith”,  then we will be seen as that, scared and faithless.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goal should be to create as much success as possible to pour back into the Kingdom as much as possible and I don’t just mean “excess money” as a success measurement…how we spend our time is accounted for here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NOT “Go big or go home”  it’s “Go BIG and then GO HOME”  as BIG as possible until we are called home.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ed68e78af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ed68e78af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all going to step on the scale.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going to give an account of how we used our blessings.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Are we going to go into that day saying I spent each day getting my needs met.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Lord knows our needs.  We don’t need to spend each day reminding him of them.  He has to look at those reminders as lack of faith.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He’s responding  “the </a:t>
            </a:r>
            <a:r>
              <a:rPr lang="en"/>
              <a:t>bigger</a:t>
            </a:r>
            <a:r>
              <a:rPr lang="en"/>
              <a:t> question is how are you trying to meet the needs of others because that’s my currency, that is </a:t>
            </a:r>
            <a:r>
              <a:rPr lang="en"/>
              <a:t>what's</a:t>
            </a:r>
            <a:r>
              <a:rPr lang="en"/>
              <a:t> on my heart”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Life is NOT about just getting things stable, that is NOT a life of faith, that is a life of consumption and </a:t>
            </a:r>
            <a:r>
              <a:rPr lang="en"/>
              <a:t>acquisition…and THOSE are the god’s of the world.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ed68e78af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ed68e78af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matter where you stand on the belief of Jesus as Lord, you will bow and confess.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ed68e78af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ed68e78af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is an account between me and God.  Battle Ready will show us how to build this account with a </a:t>
            </a:r>
            <a:r>
              <a:rPr lang="en"/>
              <a:t>fruitful</a:t>
            </a:r>
            <a:r>
              <a:rPr lang="en"/>
              <a:t> life.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you deploy the blessing and pour into relationships and other people’s needs you will have that fruit grow on other </a:t>
            </a:r>
            <a:r>
              <a:rPr lang="en"/>
              <a:t>people's</a:t>
            </a:r>
            <a:r>
              <a:rPr lang="en"/>
              <a:t> trees.  THIS IS KROI.</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questions should be, what are our investments serving?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has Eternal value and Eternal Purpose?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Is our home a house or is it a performing asset for the Kingdom.  How can we </a:t>
            </a:r>
            <a:r>
              <a:rPr lang="en"/>
              <a:t>beginning</a:t>
            </a:r>
            <a:r>
              <a:rPr lang="en"/>
              <a:t> to look at everything in our lives as having ROI for the Kingdom.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will withstand the fire…A soul of a believer….what are we investing in to reach souls?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ed68e78af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ed68e78af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Remember</a:t>
            </a:r>
            <a:r>
              <a:rPr lang="en"/>
              <a:t> when I said you can’t unsee what you will see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is the time to ask </a:t>
            </a:r>
            <a:r>
              <a:rPr lang="en"/>
              <a:t>yourself</a:t>
            </a:r>
            <a:r>
              <a:rPr lang="en"/>
              <a:t> questions about what you have seen and heard.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are you noticing that feels uncomfortable or presses on a nerve?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hear JUDGEMENT seat we immediately think harshness….we serve a just God our judgement that day will be just.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Out of almost 8 billion people on the plant why do you think that you are hearing that today, in this room?</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ed68e78af7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ed68e78af7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you’ve seen the Biblical basis for eternal rewards, what do you do with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can we approach each day with the idea of </a:t>
            </a:r>
            <a:r>
              <a:rPr lang="en"/>
              <a:t>transferring</a:t>
            </a:r>
            <a:r>
              <a:rPr lang="en"/>
              <a:t> what we do here into eternity?  Not for future “prosperity” but for making each day the </a:t>
            </a:r>
            <a:r>
              <a:rPr lang="en"/>
              <a:t>highest return for the Kingdom as possible.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ed68e78af7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2ed68e78af7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Rember these words?  These are powerful words.  What do you do about them now?</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Let’s see what Jesus says about them.</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ed68e78af7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ed68e78af7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Rember this verse when we first mentioned Kingdom Rewards?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many times have we allocated time and resources to those who can provide a benefit to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Jesus</a:t>
            </a:r>
            <a:r>
              <a:rPr lang="en"/>
              <a:t> says it about what we do with those </a:t>
            </a:r>
            <a:r>
              <a:rPr lang="en"/>
              <a:t>resources</a:t>
            </a:r>
            <a:r>
              <a:rPr lang="en"/>
              <a:t> for those who can’t provide  a benefit this side of Heaven.</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ed68e78af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ed68e78af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br>
              <a:rPr lang="en"/>
            </a:br>
            <a:r>
              <a:rPr lang="en"/>
              <a:t>Let’s break this 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you see people in the Kingdom?  Do you see them as image bearers of The Son?  How do you place value on those people?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Jesus is saying “look at people and see them how I see them and you will get that reward from that person”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 is pointing out people who are </a:t>
            </a:r>
            <a:r>
              <a:rPr lang="en"/>
              <a:t>operating in the Kingdom and how we should support them in their roles.  Next he mentions disciples and keeping them refreshed.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ed68e78af7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ed68e78af7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about the heart of your works.  It’s not about drawing attention to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must be in constant watch of our intentions.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 is a dichotomy here.  Jesus says sometimes our acts should be there as an encouragement to others to move.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told to serve in a way that builds faith in others as well, which requires others seeing.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do you know when it should be something to share vs. just private?  Pray and ask for guidance.  We NEVER want to miss an opportunity to BUILD faith in others but we also WANT to miss every opportunity to bring glory to OURSELVES..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ed68e78af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2ed68e78af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has nothing to do with money but the heart of your prayers.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discussed in Session 2 about private worship and the heart of worship.  This goes hand in hand, it’s about that one on three time we get with Father Son and Holy Spirit where we can just let our heart be exposed.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are charged to pray </a:t>
            </a:r>
            <a:r>
              <a:rPr lang="en"/>
              <a:t>corporately</a:t>
            </a:r>
            <a:r>
              <a:rPr lang="en"/>
              <a:t> too, but here we see the warning about </a:t>
            </a:r>
            <a:r>
              <a:rPr lang="en"/>
              <a:t>examining</a:t>
            </a:r>
            <a:r>
              <a:rPr lang="en"/>
              <a:t> the heart behind our prayers at all times.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ed68e78af7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ed68e78af7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Again, it’s about avoiding fanfare here on Earth with men.  It’s about the heart of the act.</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ed68e78af7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ed68e78af7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main point from the last two sections…..How can we transfer treasure?  You begin by asking the question: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can we spend here to make sure it’s paid forward?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America we live in abundance, it may not seem so but we want for little.  What if we could focus on that and begin to place capital that ALWAYS had an effect on the attendance # in heaven?</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ed68e78af7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ed68e78af7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Don’t be discouraged when people persecute you because of your faith….That’s a good day!</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ed68e78af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ed68e78af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talked about our career last time we gathered we took a look at the instructions from Jesus about how we are to work in our career.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work we do in our career is not to be seen by men, it is to glorify God.  When we show up this way there is a transfer forward.</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ed68e78af7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ed68e78af7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How many have people in your life  feel like or act like enemies?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not about being “false or fake”  It’s about heart posture.  Approaching those with the heart of Jesus, not to be seen by man but, because Jesus set the example.  When we follow that example with a correctly postured heart our reward is set apart.</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ed68e78af7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ed68e78af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only had about 50 commands…..do you know what they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Calling attention to Jesus’s commands and the way he is calling us to live is just pointing out to the goodness of God.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Jesus has called us to live a life to the FULL!  Telling others about his commands is inviting them to live life to the FULL!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you can see, it’s not just about teaching with words…..does and teaches…This pays it forward in the eternal account..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ed68e78af7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ed68e78af7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 is telling us, when we place ourselves in service to the Kingdom there is eternal reward.</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ed68e78af7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ed68e78af7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Your life and your </a:t>
            </a:r>
            <a:r>
              <a:rPr lang="en"/>
              <a:t>existence</a:t>
            </a:r>
            <a:r>
              <a:rPr lang="en"/>
              <a:t> here on Earth is about eternity.  It’s ALL about eternity.  Listen to the words of Jesus and challenge the thoughts and understandings you walked in the door with.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eb941b17bf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eb941b17b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Like everything from Jesus there is all the wisdom we need in those words.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ed68e78af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ed68e78af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ed68e78af7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ed68e78af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ed68e78af7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ed68e78af7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ed68e78af7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2ed68e78af7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eb941b17bf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eb941b17bf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parable of the sower we get the extreme vision of the 3 things that are the most likely to derail our Kingdom effectiveness.  </a:t>
            </a:r>
            <a:endParaRPr/>
          </a:p>
          <a:p>
            <a:pPr indent="0" lvl="0" marL="0" rtl="0" algn="l">
              <a:spcBef>
                <a:spcPts val="0"/>
              </a:spcBef>
              <a:spcAft>
                <a:spcPts val="0"/>
              </a:spcAft>
              <a:buNone/>
            </a:pPr>
            <a:r>
              <a:rPr lang="en"/>
              <a:t>1st is the birds who come and steal the seed</a:t>
            </a:r>
            <a:endParaRPr/>
          </a:p>
          <a:p>
            <a:pPr indent="0" lvl="0" marL="0" rtl="0" algn="l">
              <a:spcBef>
                <a:spcPts val="0"/>
              </a:spcBef>
              <a:spcAft>
                <a:spcPts val="0"/>
              </a:spcAft>
              <a:buNone/>
            </a:pPr>
            <a:r>
              <a:rPr lang="en"/>
              <a:t>2nd is faith rising </a:t>
            </a:r>
            <a:r>
              <a:rPr lang="en"/>
              <a:t>prematurely</a:t>
            </a:r>
            <a:r>
              <a:rPr lang="en"/>
              <a:t> and being </a:t>
            </a:r>
            <a:r>
              <a:rPr lang="en"/>
              <a:t>scorched</a:t>
            </a:r>
            <a:r>
              <a:rPr lang="en"/>
              <a:t> by the sun.</a:t>
            </a:r>
            <a:endParaRPr/>
          </a:p>
          <a:p>
            <a:pPr indent="0" lvl="0" marL="0" rtl="0" algn="l">
              <a:spcBef>
                <a:spcPts val="0"/>
              </a:spcBef>
              <a:spcAft>
                <a:spcPts val="0"/>
              </a:spcAft>
              <a:buNone/>
            </a:pPr>
            <a:r>
              <a:rPr lang="en"/>
              <a:t>Those two got no results for the Kingdom.</a:t>
            </a:r>
            <a:endParaRPr/>
          </a:p>
          <a:p>
            <a:pPr indent="0" lvl="0" marL="0" rtl="0" algn="l">
              <a:spcBef>
                <a:spcPts val="0"/>
              </a:spcBef>
              <a:spcAft>
                <a:spcPts val="0"/>
              </a:spcAft>
              <a:buNone/>
            </a:pPr>
            <a:r>
              <a:rPr lang="en"/>
              <a:t>Then Jesus speaks about the 3rd soil which also got no results.</a:t>
            </a:r>
            <a:endParaRPr/>
          </a:p>
          <a:p>
            <a:pPr indent="0" lvl="0" marL="0" rtl="0" algn="l">
              <a:spcBef>
                <a:spcPts val="0"/>
              </a:spcBef>
              <a:spcAft>
                <a:spcPts val="0"/>
              </a:spcAft>
              <a:buNone/>
            </a:pPr>
            <a:r>
              <a:rPr lang="en"/>
              <a:t>Then lastly Jesus speaks about the 4th soil that reaps 30,60,100 times what was sown.</a:t>
            </a:r>
            <a:endParaRPr/>
          </a:p>
          <a:p>
            <a:pPr indent="0" lvl="0" marL="0" rtl="0" algn="l">
              <a:spcBef>
                <a:spcPts val="0"/>
              </a:spcBef>
              <a:spcAft>
                <a:spcPts val="0"/>
              </a:spcAft>
              <a:buNone/>
            </a:pPr>
            <a:r>
              <a:rPr lang="en"/>
              <a:t>The 3rd soil is important to us because it is where there actually is a plant.  There has been growth, the seed took root but bears no fruit.  Why does it bear no fruit?  This is where we will focus on when thinking about money.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(verse)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many Christians do you know who fit this?</a:t>
            </a:r>
            <a:endParaRPr/>
          </a:p>
          <a:p>
            <a:pPr indent="0" lvl="0" marL="0" rtl="0" algn="l">
              <a:spcBef>
                <a:spcPts val="0"/>
              </a:spcBef>
              <a:spcAft>
                <a:spcPts val="0"/>
              </a:spcAft>
              <a:buNone/>
            </a:pPr>
            <a:r>
              <a:rPr lang="en"/>
              <a:t>They could be </a:t>
            </a:r>
            <a:r>
              <a:rPr lang="en"/>
              <a:t>consumed</a:t>
            </a:r>
            <a:r>
              <a:rPr lang="en"/>
              <a:t> with worry or they could be wealthy and they are focused on their wealth what their wealth could do for them,  or they could be focused on pleasure. All of these are distractions from the Kingdom.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eb941b17bf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eb941b17b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have to think about how WE view money.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(slide)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Jesus is asking us to remove all three of those.  Keep the focus on his kingdom first.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ee68bc5b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ee68bc5b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 </a:t>
            </a:r>
            <a:r>
              <a:rPr lang="en"/>
              <a:t>lets</a:t>
            </a:r>
            <a:r>
              <a:rPr lang="en"/>
              <a:t> us know that when we make it about the Kingdom the rest will be provided for us.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 No Logo">
  <p:cSld name="White - No Logo">
    <p:bg>
      <p:bgPr>
        <a:solidFill>
          <a:srgbClr val="FFFFFF"/>
        </a:solidFill>
      </p:bgPr>
    </p:bg>
    <p:spTree>
      <p:nvGrpSpPr>
        <p:cNvPr id="50" name="Shape 50"/>
        <p:cNvGrpSpPr/>
        <p:nvPr/>
      </p:nvGrpSpPr>
      <p:grpSpPr>
        <a:xfrm>
          <a:off x="0" y="0"/>
          <a:ext cx="0" cy="0"/>
          <a:chOff x="0" y="0"/>
          <a:chExt cx="0" cy="0"/>
        </a:xfrm>
      </p:grpSpPr>
      <p:pic>
        <p:nvPicPr>
          <p:cNvPr descr="Picture 6" id="51" name="Google Shape;51;p13"/>
          <p:cNvPicPr preferRelativeResize="0"/>
          <p:nvPr/>
        </p:nvPicPr>
        <p:blipFill rotWithShape="1">
          <a:blip r:embed="rId2">
            <a:alphaModFix/>
          </a:blip>
          <a:srcRect b="0" l="0" r="0" t="0"/>
          <a:stretch/>
        </p:blipFill>
        <p:spPr>
          <a:xfrm>
            <a:off x="0" y="0"/>
            <a:ext cx="9144002" cy="5143501"/>
          </a:xfrm>
          <a:prstGeom prst="rect">
            <a:avLst/>
          </a:prstGeom>
          <a:noFill/>
          <a:ln>
            <a:noFill/>
          </a:ln>
        </p:spPr>
      </p:pic>
      <p:pic>
        <p:nvPicPr>
          <p:cNvPr descr="TMPX-PRESENTATION-BLUE-BG-2.png" id="52" name="Google Shape;52;p13"/>
          <p:cNvPicPr preferRelativeResize="0"/>
          <p:nvPr/>
        </p:nvPicPr>
        <p:blipFill rotWithShape="1">
          <a:blip r:embed="rId3">
            <a:alphaModFix/>
          </a:blip>
          <a:srcRect b="0" l="29" r="19" t="0"/>
          <a:stretch/>
        </p:blipFill>
        <p:spPr>
          <a:xfrm>
            <a:off x="1" y="1"/>
            <a:ext cx="9167261" cy="5159449"/>
          </a:xfrm>
          <a:prstGeom prst="rect">
            <a:avLst/>
          </a:prstGeom>
          <a:noFill/>
          <a:ln>
            <a:noFill/>
          </a:ln>
        </p:spPr>
      </p:pic>
      <p:sp>
        <p:nvSpPr>
          <p:cNvPr id="53" name="Google Shape;53;p13"/>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 no logo">
  <p:cSld name="Blue - no logo">
    <p:bg>
      <p:bgPr>
        <a:solidFill>
          <a:srgbClr val="FFFFFF"/>
        </a:solidFill>
      </p:bgPr>
    </p:bg>
    <p:spTree>
      <p:nvGrpSpPr>
        <p:cNvPr id="54" name="Shape 54"/>
        <p:cNvGrpSpPr/>
        <p:nvPr/>
      </p:nvGrpSpPr>
      <p:grpSpPr>
        <a:xfrm>
          <a:off x="0" y="0"/>
          <a:ext cx="0" cy="0"/>
          <a:chOff x="0" y="0"/>
          <a:chExt cx="0" cy="0"/>
        </a:xfrm>
      </p:grpSpPr>
      <p:pic>
        <p:nvPicPr>
          <p:cNvPr descr="TMPX-PRESENTATION-BLUE-BG-2.png" id="55" name="Google Shape;55;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6" name="Google Shape;56;p14"/>
          <p:cNvSpPr txBox="1"/>
          <p:nvPr>
            <p:ph idx="12" type="sldNum"/>
          </p:nvPr>
        </p:nvSpPr>
        <p:spPr>
          <a:xfrm>
            <a:off x="4419600" y="4418647"/>
            <a:ext cx="2133600" cy="700200"/>
          </a:xfrm>
          <a:prstGeom prst="rect">
            <a:avLst/>
          </a:prstGeom>
          <a:noFill/>
          <a:ln>
            <a:noFill/>
          </a:ln>
        </p:spPr>
        <p:txBody>
          <a:bodyPr anchorCtr="0" anchor="ctr" bIns="34275" lIns="34275" spcFirstLastPara="1" rIns="34275" wrap="square" tIns="34275">
            <a:spAutoFit/>
          </a:bodyPr>
          <a:lstStyle>
            <a:lvl1pPr indent="0" lvl="0"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1pPr>
            <a:lvl2pPr indent="0" lvl="1"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2pPr>
            <a:lvl3pPr indent="0" lvl="2"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3pPr>
            <a:lvl4pPr indent="0" lvl="3"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4pPr>
            <a:lvl5pPr indent="0" lvl="4"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5pPr>
            <a:lvl6pPr indent="0" lvl="5"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6pPr>
            <a:lvl7pPr indent="0" lvl="6"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7pPr>
            <a:lvl8pPr indent="0" lvl="7"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8pPr>
            <a:lvl9pPr indent="0" lvl="8" marL="25400" marR="25400" rtl="0" algn="r">
              <a:lnSpc>
                <a:spcPct val="100000"/>
              </a:lnSpc>
              <a:spcBef>
                <a:spcPts val="0"/>
              </a:spcBef>
              <a:spcAft>
                <a:spcPts val="0"/>
              </a:spcAft>
              <a:buClr>
                <a:srgbClr val="888888"/>
              </a:buClr>
              <a:buSzPts val="4100"/>
              <a:buFont typeface="Helvetica Neue"/>
              <a:buNone/>
              <a:defRPr sz="4100">
                <a:solidFill>
                  <a:srgbClr val="888888"/>
                </a:solidFill>
                <a:latin typeface="Helvetica Neue"/>
                <a:ea typeface="Helvetica Neue"/>
                <a:cs typeface="Helvetica Neue"/>
                <a:sym typeface="Helvetica Neue"/>
              </a:defRPr>
            </a:lvl9pPr>
          </a:lstStyle>
          <a:p>
            <a:pPr indent="0" lvl="0" marL="25400" rtl="0" algn="r">
              <a:spcBef>
                <a:spcPts val="0"/>
              </a:spcBef>
              <a:spcAft>
                <a:spcPts val="0"/>
              </a:spcAft>
              <a:buNone/>
            </a:pPr>
            <a:fld id="{00000000-1234-1234-1234-123412341234}" type="slidenum">
              <a:rPr lang="en"/>
              <a:t>‹#›</a:t>
            </a:fld>
            <a:endParaRPr b="0" i="0" u="none" cap="none" strike="noStrik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lack Ops One"/>
              <a:buNone/>
              <a:defRPr sz="2800">
                <a:solidFill>
                  <a:schemeClr val="dk1"/>
                </a:solidFill>
                <a:latin typeface="Black Ops One"/>
                <a:ea typeface="Black Ops One"/>
                <a:cs typeface="Black Ops One"/>
                <a:sym typeface="Black Ops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Black Ops One"/>
              <a:buChar char="●"/>
              <a:defRPr sz="1800">
                <a:solidFill>
                  <a:schemeClr val="dk1"/>
                </a:solidFill>
                <a:latin typeface="Black Ops One"/>
                <a:ea typeface="Black Ops One"/>
                <a:cs typeface="Black Ops One"/>
                <a:sym typeface="Black Ops One"/>
              </a:defRPr>
            </a:lvl1pPr>
            <a:lvl2pPr indent="-317500" lvl="1" marL="914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2pPr>
            <a:lvl3pPr indent="-317500" lvl="2" marL="1371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3pPr>
            <a:lvl4pPr indent="-317500" lvl="3" marL="1828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4pPr>
            <a:lvl5pPr indent="-317500" lvl="4" marL="22860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5pPr>
            <a:lvl6pPr indent="-317500" lvl="5" marL="27432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6pPr>
            <a:lvl7pPr indent="-317500" lvl="6" marL="32004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7pPr>
            <a:lvl8pPr indent="-317500" lvl="7" marL="36576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8pPr>
            <a:lvl9pPr indent="-317500" lvl="8" marL="4114800">
              <a:lnSpc>
                <a:spcPct val="115000"/>
              </a:lnSpc>
              <a:spcBef>
                <a:spcPts val="0"/>
              </a:spcBef>
              <a:spcAft>
                <a:spcPts val="0"/>
              </a:spcAft>
              <a:buClr>
                <a:schemeClr val="dk1"/>
              </a:buClr>
              <a:buSzPts val="1400"/>
              <a:buFont typeface="Black Ops One"/>
              <a:buChar char="■"/>
              <a:defRPr>
                <a:solidFill>
                  <a:schemeClr val="dk1"/>
                </a:solidFill>
                <a:latin typeface="Black Ops One"/>
                <a:ea typeface="Black Ops One"/>
                <a:cs typeface="Black Ops One"/>
                <a:sym typeface="Black Ops One"/>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biblehub.com/luke/19-12.htm" TargetMode="External"/><Relationship Id="rId4" Type="http://schemas.openxmlformats.org/officeDocument/2006/relationships/hyperlink" Target="http://biblehub.com/luke/19-13.htm" TargetMode="External"/><Relationship Id="rId5" Type="http://schemas.openxmlformats.org/officeDocument/2006/relationships/hyperlink" Target="https://biblehub.com/niv/luke/19.htm#footnot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biblehub.com/luke/19-12.htm" TargetMode="External"/><Relationship Id="rId4" Type="http://schemas.openxmlformats.org/officeDocument/2006/relationships/hyperlink" Target="http://biblehub.com/luke/19-13.htm" TargetMode="External"/><Relationship Id="rId5" Type="http://schemas.openxmlformats.org/officeDocument/2006/relationships/hyperlink" Target="https://biblehub.com/niv/luke/19.htm#footnot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biblehub.com/luke/19-15.ht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biblehub.com/luke/19-23.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biblehub.com/luke/19-17.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biblehub.com/revelation/20-11.htm" TargetMode="External"/><Relationship Id="rId4" Type="http://schemas.openxmlformats.org/officeDocument/2006/relationships/hyperlink" Target="http://biblehub.com/revelation/20-12.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biblehub.com/revelation/20-13.htm" TargetMode="External"/><Relationship Id="rId4" Type="http://schemas.openxmlformats.org/officeDocument/2006/relationships/hyperlink" Target="http://biblehub.com/revelation/20-14.htm" TargetMode="External"/><Relationship Id="rId5" Type="http://schemas.openxmlformats.org/officeDocument/2006/relationships/hyperlink" Target="http://biblehub.com/revelation/20-15.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biblehub.com/2_corinthians/5-10.htm" TargetMode="External"/><Relationship Id="rId4" Type="http://schemas.openxmlformats.org/officeDocument/2006/relationships/hyperlink" Target="http://biblehub.com/2_corinthians/5-11.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biblehub.com/1_corinthians/3-12.htm" TargetMode="External"/><Relationship Id="rId4" Type="http://schemas.openxmlformats.org/officeDocument/2006/relationships/hyperlink" Target="http://biblehub.com/1_corinthians/3-13.htm" TargetMode="External"/><Relationship Id="rId5" Type="http://schemas.openxmlformats.org/officeDocument/2006/relationships/hyperlink" Target="http://biblehub.com/1_corinthians/3-14.htm" TargetMode="External"/><Relationship Id="rId6" Type="http://schemas.openxmlformats.org/officeDocument/2006/relationships/hyperlink" Target="http://biblehub.com/1_corinthians/3-15.ht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biblehub.com/luke/14-12.htm" TargetMode="External"/><Relationship Id="rId4" Type="http://schemas.openxmlformats.org/officeDocument/2006/relationships/hyperlink" Target="http://biblehub.com/luke/14-13.htm" TargetMode="External"/><Relationship Id="rId5" Type="http://schemas.openxmlformats.org/officeDocument/2006/relationships/hyperlink" Target="http://biblehub.com/luke/14-14.ht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biblehub.com/matthew/16-27.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biblehub.com/2_corinthians/5-10.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biblehub.com/romans/14-10.htm" TargetMode="External"/><Relationship Id="rId4" Type="http://schemas.openxmlformats.org/officeDocument/2006/relationships/hyperlink" Target="http://biblehub.com/romans/14-11.ht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biblehub.com/1_corinthians/3-13.ht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biblehub.com/luke/14-12.htm" TargetMode="External"/><Relationship Id="rId4" Type="http://schemas.openxmlformats.org/officeDocument/2006/relationships/hyperlink" Target="http://biblehub.com/luke/14-13.htm" TargetMode="External"/><Relationship Id="rId5" Type="http://schemas.openxmlformats.org/officeDocument/2006/relationships/hyperlink" Target="http://biblehub.com/luke/14-14.ht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http://biblehub.com/matthew/10-41.htm" TargetMode="External"/><Relationship Id="rId4" Type="http://schemas.openxmlformats.org/officeDocument/2006/relationships/hyperlink" Target="http://biblehub.com/matthew/10-42.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biblehub.com/matthew/6-1.htm" TargetMode="External"/><Relationship Id="rId4" Type="http://schemas.openxmlformats.org/officeDocument/2006/relationships/hyperlink" Target="http://biblehub.com/matthew/6-2.htm" TargetMode="External"/><Relationship Id="rId5" Type="http://schemas.openxmlformats.org/officeDocument/2006/relationships/hyperlink" Target="http://biblehub.com/matthew/6-3.htm" TargetMode="External"/><Relationship Id="rId6" Type="http://schemas.openxmlformats.org/officeDocument/2006/relationships/hyperlink" Target="http://biblehub.com/matthew/6-4.ht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biblehub.com/matthew/6-5.htm" TargetMode="External"/><Relationship Id="rId4" Type="http://schemas.openxmlformats.org/officeDocument/2006/relationships/hyperlink" Target="http://biblehub.com/matthew/6-6.ht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biblehub.com/matthew/6-16.htm" TargetMode="External"/><Relationship Id="rId4" Type="http://schemas.openxmlformats.org/officeDocument/2006/relationships/hyperlink" Target="http://biblehub.com/matthew/6-17.htm" TargetMode="External"/><Relationship Id="rId5" Type="http://schemas.openxmlformats.org/officeDocument/2006/relationships/hyperlink" Target="http://biblehub.com/matthew/6-18.ht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biblehub.com/matthew/6-19.htm" TargetMode="External"/><Relationship Id="rId4" Type="http://schemas.openxmlformats.org/officeDocument/2006/relationships/hyperlink" Target="http://biblehub.com/matthew/6-20.ht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biblehub.com/matthew/5-11.htm" TargetMode="External"/><Relationship Id="rId4" Type="http://schemas.openxmlformats.org/officeDocument/2006/relationships/hyperlink" Target="http://biblehub.com/matthew/5-12.htm"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biblehub.com/colossians/3-23.htm" TargetMode="External"/><Relationship Id="rId4" Type="http://schemas.openxmlformats.org/officeDocument/2006/relationships/hyperlink" Target="http://biblehub.com/colossians/3-24.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biblehub.com/luke/6-32.htm" TargetMode="External"/><Relationship Id="rId4" Type="http://schemas.openxmlformats.org/officeDocument/2006/relationships/hyperlink" Target="https://biblehub.com/luke/6-33.htm" TargetMode="External"/><Relationship Id="rId5" Type="http://schemas.openxmlformats.org/officeDocument/2006/relationships/hyperlink" Target="https://biblehub.com/luke/6-34.htm" TargetMode="External"/><Relationship Id="rId6" Type="http://schemas.openxmlformats.org/officeDocument/2006/relationships/hyperlink" Target="https://biblehub.com/luke/6-35.ht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biblehub.com/matthew/5-19.ht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s://biblehub.com/matthew/19-28.htm" TargetMode="External"/><Relationship Id="rId4" Type="http://schemas.openxmlformats.org/officeDocument/2006/relationships/hyperlink" Target="https://biblehub.com/matthew/19-29.ht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hyperlink" Target="https://biblehub.com/hebrews/11-6.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www.battlereadyman.co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Black Ops One"/>
                <a:ea typeface="Black Ops One"/>
                <a:cs typeface="Black Ops One"/>
                <a:sym typeface="Black Ops One"/>
              </a:rPr>
              <a:t>BATTLE READY</a:t>
            </a:r>
            <a:endParaRPr>
              <a:latin typeface="Black Ops One"/>
              <a:ea typeface="Black Ops One"/>
              <a:cs typeface="Black Ops One"/>
              <a:sym typeface="Black Ops One"/>
            </a:endParaRPr>
          </a:p>
          <a:p>
            <a:pPr indent="0" lvl="0" marL="0" rtl="0" algn="ctr">
              <a:spcBef>
                <a:spcPts val="0"/>
              </a:spcBef>
              <a:spcAft>
                <a:spcPts val="0"/>
              </a:spcAft>
              <a:buNone/>
            </a:pPr>
            <a:r>
              <a:t/>
            </a:r>
            <a:endParaRPr b="1">
              <a:latin typeface="Black Ops One"/>
              <a:ea typeface="Black Ops One"/>
              <a:cs typeface="Black Ops One"/>
              <a:sym typeface="Black Ops One"/>
            </a:endParaRPr>
          </a:p>
        </p:txBody>
      </p:sp>
      <p:sp>
        <p:nvSpPr>
          <p:cNvPr id="62" name="Google Shape;62;p15"/>
          <p:cNvSpPr txBox="1"/>
          <p:nvPr>
            <p:ph idx="1" type="subTitle"/>
          </p:nvPr>
        </p:nvSpPr>
        <p:spPr>
          <a:xfrm>
            <a:off x="180593" y="2927707"/>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Psalms 144:1</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type="ctrTitle"/>
          </p:nvPr>
        </p:nvSpPr>
        <p:spPr>
          <a:xfrm>
            <a:off x="4864554" y="390525"/>
            <a:ext cx="40137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WORLD CLASS</a:t>
            </a:r>
            <a:endParaRPr sz="3000"/>
          </a:p>
          <a:p>
            <a:pPr indent="0" lvl="0" marL="0" rtl="0" algn="l">
              <a:spcBef>
                <a:spcPts val="0"/>
              </a:spcBef>
              <a:spcAft>
                <a:spcPts val="0"/>
              </a:spcAft>
              <a:buNone/>
            </a:pPr>
            <a:r>
              <a:rPr lang="en" sz="3000"/>
              <a:t>FAMILY BUDGET</a:t>
            </a:r>
            <a:endParaRPr sz="3000"/>
          </a:p>
        </p:txBody>
      </p:sp>
      <p:sp>
        <p:nvSpPr>
          <p:cNvPr id="118" name="Google Shape;118;p24"/>
          <p:cNvSpPr txBox="1"/>
          <p:nvPr>
            <p:ph idx="1" type="subTitle"/>
          </p:nvPr>
        </p:nvSpPr>
        <p:spPr>
          <a:xfrm>
            <a:off x="5025200" y="3901125"/>
            <a:ext cx="36924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19" name="Google Shape;119;p24"/>
          <p:cNvPicPr preferRelativeResize="0"/>
          <p:nvPr/>
        </p:nvPicPr>
        <p:blipFill>
          <a:blip r:embed="rId3">
            <a:alphaModFix/>
          </a:blip>
          <a:stretch>
            <a:fillRect/>
          </a:stretch>
        </p:blipFill>
        <p:spPr>
          <a:xfrm>
            <a:off x="395338" y="390525"/>
            <a:ext cx="4314825" cy="4362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type="ctrTitle"/>
          </p:nvPr>
        </p:nvSpPr>
        <p:spPr>
          <a:xfrm>
            <a:off x="5289200" y="206525"/>
            <a:ext cx="3543000" cy="210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KINGDOM CLASS</a:t>
            </a:r>
            <a:endParaRPr sz="3000"/>
          </a:p>
          <a:p>
            <a:pPr indent="0" lvl="0" marL="0" rtl="0" algn="l">
              <a:spcBef>
                <a:spcPts val="0"/>
              </a:spcBef>
              <a:spcAft>
                <a:spcPts val="0"/>
              </a:spcAft>
              <a:buNone/>
            </a:pPr>
            <a:r>
              <a:rPr lang="en" sz="3000"/>
              <a:t>FAMILY BUDGET</a:t>
            </a:r>
            <a:endParaRPr sz="3000"/>
          </a:p>
        </p:txBody>
      </p:sp>
      <p:sp>
        <p:nvSpPr>
          <p:cNvPr id="125" name="Google Shape;125;p25"/>
          <p:cNvSpPr txBox="1"/>
          <p:nvPr>
            <p:ph idx="1" type="subTitle"/>
          </p:nvPr>
        </p:nvSpPr>
        <p:spPr>
          <a:xfrm>
            <a:off x="5736500" y="2834125"/>
            <a:ext cx="30957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26" name="Google Shape;126;p25"/>
          <p:cNvPicPr preferRelativeResize="0"/>
          <p:nvPr/>
        </p:nvPicPr>
        <p:blipFill>
          <a:blip r:embed="rId3">
            <a:alphaModFix/>
          </a:blip>
          <a:stretch>
            <a:fillRect/>
          </a:stretch>
        </p:blipFill>
        <p:spPr>
          <a:xfrm>
            <a:off x="152400" y="152400"/>
            <a:ext cx="4638675" cy="4743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type="ctrTitle"/>
          </p:nvPr>
        </p:nvSpPr>
        <p:spPr>
          <a:xfrm>
            <a:off x="311700" y="252400"/>
            <a:ext cx="85206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PLANNING FOR SUCCESS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132" name="Google Shape;132;p26"/>
          <p:cNvSpPr txBox="1"/>
          <p:nvPr>
            <p:ph idx="1" type="subTitle"/>
          </p:nvPr>
        </p:nvSpPr>
        <p:spPr>
          <a:xfrm>
            <a:off x="6080700" y="1422650"/>
            <a:ext cx="2751600" cy="2753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TRADITIONAL</a:t>
            </a:r>
            <a:endParaRPr/>
          </a:p>
          <a:p>
            <a:pPr indent="0" lvl="0" marL="0" rtl="0" algn="ctr">
              <a:spcBef>
                <a:spcPts val="0"/>
              </a:spcBef>
              <a:spcAft>
                <a:spcPts val="0"/>
              </a:spcAft>
              <a:buNone/>
            </a:pPr>
            <a:r>
              <a:rPr lang="en"/>
              <a:t>APPROACH</a:t>
            </a:r>
            <a:endParaRPr/>
          </a:p>
        </p:txBody>
      </p:sp>
      <p:sp>
        <p:nvSpPr>
          <p:cNvPr id="133" name="Google Shape;133;p26"/>
          <p:cNvSpPr/>
          <p:nvPr/>
        </p:nvSpPr>
        <p:spPr>
          <a:xfrm>
            <a:off x="849000" y="1170250"/>
            <a:ext cx="5139900" cy="3453300"/>
          </a:xfrm>
          <a:prstGeom prst="rect">
            <a:avLst/>
          </a:prstGeom>
          <a:solidFill>
            <a:schemeClr val="lt1"/>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cxnSp>
        <p:nvCxnSpPr>
          <p:cNvPr id="134" name="Google Shape;134;p26"/>
          <p:cNvCxnSpPr/>
          <p:nvPr/>
        </p:nvCxnSpPr>
        <p:spPr>
          <a:xfrm flipH="1">
            <a:off x="2398000" y="1193200"/>
            <a:ext cx="22800" cy="3304200"/>
          </a:xfrm>
          <a:prstGeom prst="straightConnector1">
            <a:avLst/>
          </a:prstGeom>
          <a:noFill/>
          <a:ln cap="flat" cmpd="sng" w="38100">
            <a:solidFill>
              <a:schemeClr val="dk2"/>
            </a:solidFill>
            <a:prstDash val="dot"/>
            <a:round/>
            <a:headEnd len="med" w="med" type="none"/>
            <a:tailEnd len="med" w="med" type="none"/>
          </a:ln>
        </p:spPr>
      </p:cxnSp>
      <p:cxnSp>
        <p:nvCxnSpPr>
          <p:cNvPr id="135" name="Google Shape;135;p26"/>
          <p:cNvCxnSpPr/>
          <p:nvPr/>
        </p:nvCxnSpPr>
        <p:spPr>
          <a:xfrm flipH="1">
            <a:off x="4560600" y="1147250"/>
            <a:ext cx="22800" cy="3304200"/>
          </a:xfrm>
          <a:prstGeom prst="straightConnector1">
            <a:avLst/>
          </a:prstGeom>
          <a:noFill/>
          <a:ln cap="flat" cmpd="sng" w="38100">
            <a:solidFill>
              <a:schemeClr val="dk2"/>
            </a:solidFill>
            <a:prstDash val="dot"/>
            <a:round/>
            <a:headEnd len="med" w="med" type="none"/>
            <a:tailEnd len="med" w="med" type="none"/>
          </a:ln>
        </p:spPr>
      </p:cxnSp>
      <p:sp>
        <p:nvSpPr>
          <p:cNvPr id="136" name="Google Shape;136;p26"/>
          <p:cNvSpPr txBox="1"/>
          <p:nvPr/>
        </p:nvSpPr>
        <p:spPr>
          <a:xfrm>
            <a:off x="849000" y="1193200"/>
            <a:ext cx="1595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38761D"/>
                </a:solidFill>
                <a:latin typeface="Black Ops One"/>
                <a:ea typeface="Black Ops One"/>
                <a:cs typeface="Black Ops One"/>
                <a:sym typeface="Black Ops One"/>
              </a:rPr>
              <a:t>PREPARE</a:t>
            </a:r>
            <a:endParaRPr sz="1600">
              <a:solidFill>
                <a:srgbClr val="38761D"/>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rgbClr val="38761D"/>
                </a:solidFill>
                <a:latin typeface="Black Ops One"/>
                <a:ea typeface="Black Ops One"/>
                <a:cs typeface="Black Ops One"/>
                <a:sym typeface="Black Ops One"/>
              </a:rPr>
              <a:t>FOR CAREER</a:t>
            </a:r>
            <a:endParaRPr sz="1600">
              <a:solidFill>
                <a:srgbClr val="38761D"/>
              </a:solidFill>
              <a:latin typeface="Black Ops One"/>
              <a:ea typeface="Black Ops One"/>
              <a:cs typeface="Black Ops One"/>
              <a:sym typeface="Black Ops One"/>
            </a:endParaRPr>
          </a:p>
        </p:txBody>
      </p:sp>
      <p:sp>
        <p:nvSpPr>
          <p:cNvPr id="137" name="Google Shape;137;p26"/>
          <p:cNvSpPr txBox="1"/>
          <p:nvPr/>
        </p:nvSpPr>
        <p:spPr>
          <a:xfrm>
            <a:off x="2704800" y="1193200"/>
            <a:ext cx="1595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CC0000"/>
                </a:solidFill>
                <a:latin typeface="Black Ops One"/>
                <a:ea typeface="Black Ops One"/>
                <a:cs typeface="Black Ops One"/>
                <a:sym typeface="Black Ops One"/>
              </a:rPr>
              <a:t>LIVE FOR </a:t>
            </a:r>
            <a:r>
              <a:rPr lang="en" sz="1600">
                <a:solidFill>
                  <a:srgbClr val="CC0000"/>
                </a:solidFill>
                <a:latin typeface="Black Ops One"/>
                <a:ea typeface="Black Ops One"/>
                <a:cs typeface="Black Ops One"/>
                <a:sym typeface="Black Ops One"/>
              </a:rPr>
              <a:t>CAREER</a:t>
            </a:r>
            <a:endParaRPr sz="1600">
              <a:solidFill>
                <a:srgbClr val="CC0000"/>
              </a:solidFill>
              <a:latin typeface="Black Ops One"/>
              <a:ea typeface="Black Ops One"/>
              <a:cs typeface="Black Ops One"/>
              <a:sym typeface="Black Ops One"/>
            </a:endParaRPr>
          </a:p>
        </p:txBody>
      </p:sp>
      <p:sp>
        <p:nvSpPr>
          <p:cNvPr id="138" name="Google Shape;138;p26"/>
          <p:cNvSpPr txBox="1"/>
          <p:nvPr/>
        </p:nvSpPr>
        <p:spPr>
          <a:xfrm>
            <a:off x="4560600" y="1193200"/>
            <a:ext cx="1595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999999"/>
                </a:solidFill>
                <a:latin typeface="Black Ops One"/>
                <a:ea typeface="Black Ops One"/>
                <a:cs typeface="Black Ops One"/>
                <a:sym typeface="Black Ops One"/>
              </a:rPr>
              <a:t>RECOVER</a:t>
            </a:r>
            <a:endParaRPr sz="1600">
              <a:solidFill>
                <a:srgbClr val="999999"/>
              </a:solidFill>
              <a:latin typeface="Black Ops One"/>
              <a:ea typeface="Black Ops One"/>
              <a:cs typeface="Black Ops One"/>
              <a:sym typeface="Black Ops One"/>
            </a:endParaRPr>
          </a:p>
          <a:p>
            <a:pPr indent="0" lvl="0" marL="0" rtl="0" algn="ctr">
              <a:spcBef>
                <a:spcPts val="0"/>
              </a:spcBef>
              <a:spcAft>
                <a:spcPts val="0"/>
              </a:spcAft>
              <a:buNone/>
            </a:pPr>
            <a:r>
              <a:rPr lang="en" sz="1600">
                <a:solidFill>
                  <a:srgbClr val="999999"/>
                </a:solidFill>
                <a:latin typeface="Black Ops One"/>
                <a:ea typeface="Black Ops One"/>
                <a:cs typeface="Black Ops One"/>
                <a:sym typeface="Black Ops One"/>
              </a:rPr>
              <a:t>FROM</a:t>
            </a:r>
            <a:r>
              <a:rPr lang="en" sz="1600">
                <a:solidFill>
                  <a:srgbClr val="999999"/>
                </a:solidFill>
                <a:latin typeface="Black Ops One"/>
                <a:ea typeface="Black Ops One"/>
                <a:cs typeface="Black Ops One"/>
                <a:sym typeface="Black Ops One"/>
              </a:rPr>
              <a:t> CAREER</a:t>
            </a:r>
            <a:endParaRPr sz="1600">
              <a:solidFill>
                <a:srgbClr val="999999"/>
              </a:solidFill>
              <a:latin typeface="Black Ops One"/>
              <a:ea typeface="Black Ops One"/>
              <a:cs typeface="Black Ops One"/>
              <a:sym typeface="Black Ops One"/>
            </a:endParaRPr>
          </a:p>
        </p:txBody>
      </p:sp>
      <p:cxnSp>
        <p:nvCxnSpPr>
          <p:cNvPr id="139" name="Google Shape;139;p26"/>
          <p:cNvCxnSpPr/>
          <p:nvPr/>
        </p:nvCxnSpPr>
        <p:spPr>
          <a:xfrm>
            <a:off x="860475" y="2225775"/>
            <a:ext cx="5139900" cy="11400"/>
          </a:xfrm>
          <a:prstGeom prst="straightConnector1">
            <a:avLst/>
          </a:prstGeom>
          <a:noFill/>
          <a:ln cap="flat" cmpd="sng" w="38100">
            <a:solidFill>
              <a:schemeClr val="accent1"/>
            </a:solidFill>
            <a:prstDash val="dot"/>
            <a:round/>
            <a:headEnd len="med" w="med" type="none"/>
            <a:tailEnd len="med" w="med" type="none"/>
          </a:ln>
        </p:spPr>
      </p:cxnSp>
      <p:sp>
        <p:nvSpPr>
          <p:cNvPr id="140" name="Google Shape;140;p26"/>
          <p:cNvSpPr txBox="1"/>
          <p:nvPr/>
        </p:nvSpPr>
        <p:spPr>
          <a:xfrm>
            <a:off x="972400" y="1870300"/>
            <a:ext cx="2874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CEILING OF COMPLEXITY</a:t>
            </a:r>
            <a:endParaRPr sz="1600">
              <a:solidFill>
                <a:schemeClr val="dk1"/>
              </a:solidFill>
              <a:latin typeface="Black Ops One"/>
              <a:ea typeface="Black Ops One"/>
              <a:cs typeface="Black Ops One"/>
              <a:sym typeface="Black Ops One"/>
            </a:endParaRPr>
          </a:p>
        </p:txBody>
      </p:sp>
      <p:sp>
        <p:nvSpPr>
          <p:cNvPr id="141" name="Google Shape;141;p26"/>
          <p:cNvSpPr txBox="1"/>
          <p:nvPr/>
        </p:nvSpPr>
        <p:spPr>
          <a:xfrm>
            <a:off x="849000" y="2346350"/>
            <a:ext cx="513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DISCERN	          CONCEDE             DECLINE</a:t>
            </a:r>
            <a:endParaRPr sz="1800">
              <a:solidFill>
                <a:schemeClr val="dk1"/>
              </a:solidFill>
              <a:latin typeface="Black Ops One"/>
              <a:ea typeface="Black Ops One"/>
              <a:cs typeface="Black Ops One"/>
              <a:sym typeface="Black Ops One"/>
            </a:endParaRPr>
          </a:p>
        </p:txBody>
      </p:sp>
      <p:cxnSp>
        <p:nvCxnSpPr>
          <p:cNvPr id="142" name="Google Shape;142;p26"/>
          <p:cNvCxnSpPr/>
          <p:nvPr/>
        </p:nvCxnSpPr>
        <p:spPr>
          <a:xfrm flipH="1" rot="10800000">
            <a:off x="883425" y="3774625"/>
            <a:ext cx="1514400" cy="849000"/>
          </a:xfrm>
          <a:prstGeom prst="straightConnector1">
            <a:avLst/>
          </a:prstGeom>
          <a:noFill/>
          <a:ln cap="flat" cmpd="sng" w="38100">
            <a:solidFill>
              <a:srgbClr val="6AA84F"/>
            </a:solidFill>
            <a:prstDash val="solid"/>
            <a:round/>
            <a:headEnd len="med" w="med" type="none"/>
            <a:tailEnd len="med" w="med" type="none"/>
          </a:ln>
        </p:spPr>
      </p:cxnSp>
      <p:cxnSp>
        <p:nvCxnSpPr>
          <p:cNvPr id="143" name="Google Shape;143;p26"/>
          <p:cNvCxnSpPr/>
          <p:nvPr/>
        </p:nvCxnSpPr>
        <p:spPr>
          <a:xfrm flipH="1" rot="10800000">
            <a:off x="2397825" y="2260225"/>
            <a:ext cx="2202900" cy="1506000"/>
          </a:xfrm>
          <a:prstGeom prst="straightConnector1">
            <a:avLst/>
          </a:prstGeom>
          <a:noFill/>
          <a:ln cap="flat" cmpd="sng" w="38100">
            <a:solidFill>
              <a:srgbClr val="CC0000"/>
            </a:solidFill>
            <a:prstDash val="solid"/>
            <a:round/>
            <a:headEnd len="med" w="med" type="none"/>
            <a:tailEnd len="med" w="med" type="none"/>
          </a:ln>
        </p:spPr>
      </p:cxnSp>
      <p:cxnSp>
        <p:nvCxnSpPr>
          <p:cNvPr id="144" name="Google Shape;144;p26"/>
          <p:cNvCxnSpPr/>
          <p:nvPr/>
        </p:nvCxnSpPr>
        <p:spPr>
          <a:xfrm>
            <a:off x="4577725" y="2294600"/>
            <a:ext cx="1376700" cy="2328900"/>
          </a:xfrm>
          <a:prstGeom prst="straightConnector1">
            <a:avLst/>
          </a:prstGeom>
          <a:noFill/>
          <a:ln cap="flat" cmpd="sng" w="38100">
            <a:solidFill>
              <a:srgbClr val="999999"/>
            </a:solidFill>
            <a:prstDash val="solid"/>
            <a:round/>
            <a:headEnd len="med" w="med" type="none"/>
            <a:tailEnd len="med" w="med" type="none"/>
          </a:ln>
        </p:spPr>
      </p:cxnSp>
      <p:sp>
        <p:nvSpPr>
          <p:cNvPr id="145" name="Google Shape;145;p26"/>
          <p:cNvSpPr txBox="1"/>
          <p:nvPr/>
        </p:nvSpPr>
        <p:spPr>
          <a:xfrm>
            <a:off x="849000" y="4623625"/>
            <a:ext cx="5231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YOUTH		          ADULT 1               ADULT 2</a:t>
            </a:r>
            <a:endParaRPr sz="1800">
              <a:solidFill>
                <a:schemeClr val="dk1"/>
              </a:solidFill>
              <a:latin typeface="Black Ops One"/>
              <a:ea typeface="Black Ops One"/>
              <a:cs typeface="Black Ops One"/>
              <a:sym typeface="Black Ops One"/>
            </a:endParaRPr>
          </a:p>
        </p:txBody>
      </p:sp>
      <p:sp>
        <p:nvSpPr>
          <p:cNvPr id="146" name="Google Shape;146;p26"/>
          <p:cNvSpPr txBox="1"/>
          <p:nvPr/>
        </p:nvSpPr>
        <p:spPr>
          <a:xfrm rot="-5400000">
            <a:off x="-1296400" y="2430825"/>
            <a:ext cx="344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IMPACT OF INFLUENCE</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ctrTitle"/>
          </p:nvPr>
        </p:nvSpPr>
        <p:spPr>
          <a:xfrm>
            <a:off x="311688" y="217950"/>
            <a:ext cx="8520600" cy="58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ORDINARY INCOME STREAM ALLOCATION</a:t>
            </a:r>
            <a:endParaRPr sz="3000"/>
          </a:p>
        </p:txBody>
      </p:sp>
      <p:sp>
        <p:nvSpPr>
          <p:cNvPr id="152" name="Google Shape;152;p27"/>
          <p:cNvSpPr txBox="1"/>
          <p:nvPr>
            <p:ph idx="1" type="subTitle"/>
          </p:nvPr>
        </p:nvSpPr>
        <p:spPr>
          <a:xfrm rot="-5400000">
            <a:off x="-442000" y="2049250"/>
            <a:ext cx="38538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OF CASH FLOW</a:t>
            </a:r>
            <a:endParaRPr/>
          </a:p>
        </p:txBody>
      </p:sp>
      <p:pic>
        <p:nvPicPr>
          <p:cNvPr id="153" name="Google Shape;153;p27"/>
          <p:cNvPicPr preferRelativeResize="0"/>
          <p:nvPr/>
        </p:nvPicPr>
        <p:blipFill>
          <a:blip r:embed="rId3">
            <a:alphaModFix/>
          </a:blip>
          <a:stretch>
            <a:fillRect/>
          </a:stretch>
        </p:blipFill>
        <p:spPr>
          <a:xfrm>
            <a:off x="1881188" y="803250"/>
            <a:ext cx="5381625" cy="3790950"/>
          </a:xfrm>
          <a:prstGeom prst="rect">
            <a:avLst/>
          </a:prstGeom>
          <a:noFill/>
          <a:ln>
            <a:noFill/>
          </a:ln>
        </p:spPr>
      </p:pic>
      <p:sp>
        <p:nvSpPr>
          <p:cNvPr id="154" name="Google Shape;154;p27"/>
          <p:cNvSpPr txBox="1"/>
          <p:nvPr/>
        </p:nvSpPr>
        <p:spPr>
          <a:xfrm>
            <a:off x="1088600" y="4594200"/>
            <a:ext cx="660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AGE    25       35       45       55       65       75       85      95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ctrTitle"/>
          </p:nvPr>
        </p:nvSpPr>
        <p:spPr>
          <a:xfrm>
            <a:off x="311700" y="252400"/>
            <a:ext cx="8520600" cy="61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t>PLANNING FOR SUCCESS</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p:txBody>
      </p:sp>
      <p:sp>
        <p:nvSpPr>
          <p:cNvPr id="160" name="Google Shape;160;p28"/>
          <p:cNvSpPr txBox="1"/>
          <p:nvPr>
            <p:ph idx="1" type="subTitle"/>
          </p:nvPr>
        </p:nvSpPr>
        <p:spPr>
          <a:xfrm>
            <a:off x="6080700" y="1422650"/>
            <a:ext cx="2751600" cy="2753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KINGDOM</a:t>
            </a:r>
            <a:endParaRPr/>
          </a:p>
          <a:p>
            <a:pPr indent="0" lvl="0" marL="0" rtl="0" algn="ctr">
              <a:spcBef>
                <a:spcPts val="0"/>
              </a:spcBef>
              <a:spcAft>
                <a:spcPts val="0"/>
              </a:spcAft>
              <a:buNone/>
            </a:pPr>
            <a:r>
              <a:rPr lang="en"/>
              <a:t>APPROACH</a:t>
            </a:r>
            <a:endParaRPr/>
          </a:p>
        </p:txBody>
      </p:sp>
      <p:sp>
        <p:nvSpPr>
          <p:cNvPr id="161" name="Google Shape;161;p28"/>
          <p:cNvSpPr/>
          <p:nvPr/>
        </p:nvSpPr>
        <p:spPr>
          <a:xfrm>
            <a:off x="849000" y="1170250"/>
            <a:ext cx="5139900" cy="3453300"/>
          </a:xfrm>
          <a:prstGeom prst="rect">
            <a:avLst/>
          </a:prstGeom>
          <a:solidFill>
            <a:schemeClr val="lt1"/>
          </a:solidFill>
          <a:ln cap="flat" cmpd="sng" w="762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cxnSp>
        <p:nvCxnSpPr>
          <p:cNvPr id="162" name="Google Shape;162;p28"/>
          <p:cNvCxnSpPr/>
          <p:nvPr/>
        </p:nvCxnSpPr>
        <p:spPr>
          <a:xfrm flipH="1">
            <a:off x="2398000" y="1193200"/>
            <a:ext cx="22800" cy="3304200"/>
          </a:xfrm>
          <a:prstGeom prst="straightConnector1">
            <a:avLst/>
          </a:prstGeom>
          <a:noFill/>
          <a:ln cap="flat" cmpd="sng" w="38100">
            <a:solidFill>
              <a:schemeClr val="dk2"/>
            </a:solidFill>
            <a:prstDash val="dot"/>
            <a:round/>
            <a:headEnd len="med" w="med" type="none"/>
            <a:tailEnd len="med" w="med" type="none"/>
          </a:ln>
        </p:spPr>
      </p:cxnSp>
      <p:cxnSp>
        <p:nvCxnSpPr>
          <p:cNvPr id="163" name="Google Shape;163;p28"/>
          <p:cNvCxnSpPr/>
          <p:nvPr/>
        </p:nvCxnSpPr>
        <p:spPr>
          <a:xfrm flipH="1">
            <a:off x="4560600" y="1147250"/>
            <a:ext cx="22800" cy="3304200"/>
          </a:xfrm>
          <a:prstGeom prst="straightConnector1">
            <a:avLst/>
          </a:prstGeom>
          <a:noFill/>
          <a:ln cap="flat" cmpd="sng" w="38100">
            <a:solidFill>
              <a:schemeClr val="dk2"/>
            </a:solidFill>
            <a:prstDash val="dot"/>
            <a:round/>
            <a:headEnd len="med" w="med" type="none"/>
            <a:tailEnd len="med" w="med" type="none"/>
          </a:ln>
        </p:spPr>
      </p:cxnSp>
      <p:sp>
        <p:nvSpPr>
          <p:cNvPr id="164" name="Google Shape;164;p28"/>
          <p:cNvSpPr txBox="1"/>
          <p:nvPr/>
        </p:nvSpPr>
        <p:spPr>
          <a:xfrm>
            <a:off x="849000" y="1193200"/>
            <a:ext cx="15951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38761D"/>
                </a:solidFill>
                <a:latin typeface="Black Ops One"/>
                <a:ea typeface="Black Ops One"/>
                <a:cs typeface="Black Ops One"/>
                <a:sym typeface="Black Ops One"/>
              </a:rPr>
              <a:t>PREPARE</a:t>
            </a:r>
            <a:endParaRPr sz="1300">
              <a:solidFill>
                <a:srgbClr val="38761D"/>
              </a:solidFill>
              <a:latin typeface="Black Ops One"/>
              <a:ea typeface="Black Ops One"/>
              <a:cs typeface="Black Ops One"/>
              <a:sym typeface="Black Ops One"/>
            </a:endParaRPr>
          </a:p>
          <a:p>
            <a:pPr indent="0" lvl="0" marL="0" rtl="0" algn="ctr">
              <a:spcBef>
                <a:spcPts val="0"/>
              </a:spcBef>
              <a:spcAft>
                <a:spcPts val="0"/>
              </a:spcAft>
              <a:buNone/>
            </a:pPr>
            <a:r>
              <a:rPr lang="en" sz="1300">
                <a:solidFill>
                  <a:srgbClr val="38761D"/>
                </a:solidFill>
                <a:latin typeface="Black Ops One"/>
                <a:ea typeface="Black Ops One"/>
                <a:cs typeface="Black Ops One"/>
                <a:sym typeface="Black Ops One"/>
              </a:rPr>
              <a:t>FOR CAREER</a:t>
            </a:r>
            <a:endParaRPr sz="1300">
              <a:solidFill>
                <a:srgbClr val="38761D"/>
              </a:solidFill>
              <a:latin typeface="Black Ops One"/>
              <a:ea typeface="Black Ops One"/>
              <a:cs typeface="Black Ops One"/>
              <a:sym typeface="Black Ops One"/>
            </a:endParaRPr>
          </a:p>
        </p:txBody>
      </p:sp>
      <p:sp>
        <p:nvSpPr>
          <p:cNvPr id="165" name="Google Shape;165;p28"/>
          <p:cNvSpPr txBox="1"/>
          <p:nvPr/>
        </p:nvSpPr>
        <p:spPr>
          <a:xfrm>
            <a:off x="2397825" y="1193200"/>
            <a:ext cx="2202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dk2"/>
                </a:solidFill>
                <a:latin typeface="Black Ops One"/>
                <a:ea typeface="Black Ops One"/>
                <a:cs typeface="Black Ops One"/>
                <a:sym typeface="Black Ops One"/>
              </a:rPr>
              <a:t>REFINE CAREER:</a:t>
            </a:r>
            <a:endParaRPr sz="1300">
              <a:solidFill>
                <a:schemeClr val="dk2"/>
              </a:solidFill>
              <a:latin typeface="Black Ops One"/>
              <a:ea typeface="Black Ops One"/>
              <a:cs typeface="Black Ops One"/>
              <a:sym typeface="Black Ops One"/>
            </a:endParaRPr>
          </a:p>
          <a:p>
            <a:pPr indent="0" lvl="0" marL="0" rtl="0" algn="ctr">
              <a:spcBef>
                <a:spcPts val="0"/>
              </a:spcBef>
              <a:spcAft>
                <a:spcPts val="0"/>
              </a:spcAft>
              <a:buNone/>
            </a:pPr>
            <a:r>
              <a:rPr lang="en" sz="1300">
                <a:solidFill>
                  <a:schemeClr val="dk2"/>
                </a:solidFill>
                <a:latin typeface="Black Ops One"/>
                <a:ea typeface="Black Ops One"/>
                <a:cs typeface="Black Ops One"/>
                <a:sym typeface="Black Ops One"/>
              </a:rPr>
              <a:t>PREPARE FOR CALLING</a:t>
            </a:r>
            <a:endParaRPr sz="1300">
              <a:solidFill>
                <a:schemeClr val="dk2"/>
              </a:solidFill>
              <a:latin typeface="Black Ops One"/>
              <a:ea typeface="Black Ops One"/>
              <a:cs typeface="Black Ops One"/>
              <a:sym typeface="Black Ops One"/>
            </a:endParaRPr>
          </a:p>
        </p:txBody>
      </p:sp>
      <p:sp>
        <p:nvSpPr>
          <p:cNvPr id="166" name="Google Shape;166;p28"/>
          <p:cNvSpPr txBox="1"/>
          <p:nvPr/>
        </p:nvSpPr>
        <p:spPr>
          <a:xfrm>
            <a:off x="4468525" y="1193200"/>
            <a:ext cx="15951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999999"/>
                </a:solidFill>
                <a:latin typeface="Black Ops One"/>
                <a:ea typeface="Black Ops One"/>
                <a:cs typeface="Black Ops One"/>
                <a:sym typeface="Black Ops One"/>
              </a:rPr>
              <a:t>USE CAREER:</a:t>
            </a:r>
            <a:endParaRPr sz="1300">
              <a:solidFill>
                <a:srgbClr val="999999"/>
              </a:solidFill>
              <a:latin typeface="Black Ops One"/>
              <a:ea typeface="Black Ops One"/>
              <a:cs typeface="Black Ops One"/>
              <a:sym typeface="Black Ops One"/>
            </a:endParaRPr>
          </a:p>
          <a:p>
            <a:pPr indent="0" lvl="0" marL="0" rtl="0" algn="ctr">
              <a:spcBef>
                <a:spcPts val="0"/>
              </a:spcBef>
              <a:spcAft>
                <a:spcPts val="0"/>
              </a:spcAft>
              <a:buNone/>
            </a:pPr>
            <a:r>
              <a:rPr lang="en" sz="1300">
                <a:solidFill>
                  <a:srgbClr val="999999"/>
                </a:solidFill>
                <a:latin typeface="Black Ops One"/>
                <a:ea typeface="Black Ops One"/>
                <a:cs typeface="Black Ops One"/>
                <a:sym typeface="Black Ops One"/>
              </a:rPr>
              <a:t>LIVE CALLING</a:t>
            </a:r>
            <a:endParaRPr sz="1300">
              <a:solidFill>
                <a:srgbClr val="999999"/>
              </a:solidFill>
              <a:latin typeface="Black Ops One"/>
              <a:ea typeface="Black Ops One"/>
              <a:cs typeface="Black Ops One"/>
              <a:sym typeface="Black Ops One"/>
            </a:endParaRPr>
          </a:p>
        </p:txBody>
      </p:sp>
      <p:cxnSp>
        <p:nvCxnSpPr>
          <p:cNvPr id="167" name="Google Shape;167;p28"/>
          <p:cNvCxnSpPr/>
          <p:nvPr/>
        </p:nvCxnSpPr>
        <p:spPr>
          <a:xfrm>
            <a:off x="860475" y="2225775"/>
            <a:ext cx="5139900" cy="11400"/>
          </a:xfrm>
          <a:prstGeom prst="straightConnector1">
            <a:avLst/>
          </a:prstGeom>
          <a:noFill/>
          <a:ln cap="flat" cmpd="sng" w="38100">
            <a:solidFill>
              <a:schemeClr val="accent1"/>
            </a:solidFill>
            <a:prstDash val="dot"/>
            <a:round/>
            <a:headEnd len="med" w="med" type="none"/>
            <a:tailEnd len="med" w="med" type="none"/>
          </a:ln>
        </p:spPr>
      </p:cxnSp>
      <p:sp>
        <p:nvSpPr>
          <p:cNvPr id="168" name="Google Shape;168;p28"/>
          <p:cNvSpPr txBox="1"/>
          <p:nvPr/>
        </p:nvSpPr>
        <p:spPr>
          <a:xfrm>
            <a:off x="972400" y="1870300"/>
            <a:ext cx="2874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Black Ops One"/>
                <a:ea typeface="Black Ops One"/>
                <a:cs typeface="Black Ops One"/>
                <a:sym typeface="Black Ops One"/>
              </a:rPr>
              <a:t>CEILING OF COMPLEXITY</a:t>
            </a:r>
            <a:endParaRPr sz="1600">
              <a:solidFill>
                <a:schemeClr val="dk1"/>
              </a:solidFill>
              <a:latin typeface="Black Ops One"/>
              <a:ea typeface="Black Ops One"/>
              <a:cs typeface="Black Ops One"/>
              <a:sym typeface="Black Ops One"/>
            </a:endParaRPr>
          </a:p>
        </p:txBody>
      </p:sp>
      <p:sp>
        <p:nvSpPr>
          <p:cNvPr id="169" name="Google Shape;169;p28"/>
          <p:cNvSpPr txBox="1"/>
          <p:nvPr/>
        </p:nvSpPr>
        <p:spPr>
          <a:xfrm>
            <a:off x="849000" y="2346350"/>
            <a:ext cx="513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DISCERN	        CHALLENGE         OPPOSE</a:t>
            </a:r>
            <a:endParaRPr sz="1800">
              <a:solidFill>
                <a:schemeClr val="dk1"/>
              </a:solidFill>
              <a:latin typeface="Black Ops One"/>
              <a:ea typeface="Black Ops One"/>
              <a:cs typeface="Black Ops One"/>
              <a:sym typeface="Black Ops One"/>
            </a:endParaRPr>
          </a:p>
        </p:txBody>
      </p:sp>
      <p:cxnSp>
        <p:nvCxnSpPr>
          <p:cNvPr id="170" name="Google Shape;170;p28"/>
          <p:cNvCxnSpPr/>
          <p:nvPr/>
        </p:nvCxnSpPr>
        <p:spPr>
          <a:xfrm flipH="1" rot="10800000">
            <a:off x="883425" y="3774625"/>
            <a:ext cx="1514400" cy="849000"/>
          </a:xfrm>
          <a:prstGeom prst="straightConnector1">
            <a:avLst/>
          </a:prstGeom>
          <a:noFill/>
          <a:ln cap="flat" cmpd="sng" w="38100">
            <a:solidFill>
              <a:srgbClr val="4A4A4A"/>
            </a:solidFill>
            <a:prstDash val="solid"/>
            <a:round/>
            <a:headEnd len="med" w="med" type="none"/>
            <a:tailEnd len="med" w="med" type="none"/>
          </a:ln>
        </p:spPr>
      </p:cxnSp>
      <p:cxnSp>
        <p:nvCxnSpPr>
          <p:cNvPr id="171" name="Google Shape;171;p28"/>
          <p:cNvCxnSpPr>
            <a:stCxn id="172" idx="3"/>
          </p:cNvCxnSpPr>
          <p:nvPr/>
        </p:nvCxnSpPr>
        <p:spPr>
          <a:xfrm flipH="1" rot="10800000">
            <a:off x="3230164" y="2260450"/>
            <a:ext cx="1370400" cy="970200"/>
          </a:xfrm>
          <a:prstGeom prst="straightConnector1">
            <a:avLst/>
          </a:prstGeom>
          <a:noFill/>
          <a:ln cap="flat" cmpd="sng" w="38100">
            <a:solidFill>
              <a:srgbClr val="4A4A4A"/>
            </a:solidFill>
            <a:prstDash val="dash"/>
            <a:round/>
            <a:headEnd len="med" w="med" type="none"/>
            <a:tailEnd len="med" w="med" type="none"/>
          </a:ln>
        </p:spPr>
      </p:cxnSp>
      <p:cxnSp>
        <p:nvCxnSpPr>
          <p:cNvPr id="173" name="Google Shape;173;p28"/>
          <p:cNvCxnSpPr/>
          <p:nvPr/>
        </p:nvCxnSpPr>
        <p:spPr>
          <a:xfrm>
            <a:off x="4577725" y="2294600"/>
            <a:ext cx="1376700" cy="2328900"/>
          </a:xfrm>
          <a:prstGeom prst="straightConnector1">
            <a:avLst/>
          </a:prstGeom>
          <a:noFill/>
          <a:ln cap="flat" cmpd="sng" w="38100">
            <a:solidFill>
              <a:srgbClr val="999999"/>
            </a:solidFill>
            <a:prstDash val="dash"/>
            <a:round/>
            <a:headEnd len="med" w="med" type="none"/>
            <a:tailEnd len="med" w="med" type="none"/>
          </a:ln>
        </p:spPr>
      </p:cxnSp>
      <p:sp>
        <p:nvSpPr>
          <p:cNvPr id="174" name="Google Shape;174;p28"/>
          <p:cNvSpPr txBox="1"/>
          <p:nvPr/>
        </p:nvSpPr>
        <p:spPr>
          <a:xfrm>
            <a:off x="849000" y="4623625"/>
            <a:ext cx="5231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YOUTH		          ADULT 1               ADULT 2</a:t>
            </a:r>
            <a:endParaRPr sz="1800">
              <a:solidFill>
                <a:schemeClr val="dk1"/>
              </a:solidFill>
              <a:latin typeface="Black Ops One"/>
              <a:ea typeface="Black Ops One"/>
              <a:cs typeface="Black Ops One"/>
              <a:sym typeface="Black Ops One"/>
            </a:endParaRPr>
          </a:p>
        </p:txBody>
      </p:sp>
      <p:sp>
        <p:nvSpPr>
          <p:cNvPr id="175" name="Google Shape;175;p28"/>
          <p:cNvSpPr txBox="1"/>
          <p:nvPr/>
        </p:nvSpPr>
        <p:spPr>
          <a:xfrm rot="-5400000">
            <a:off x="-1296400" y="2430825"/>
            <a:ext cx="344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IMPACT OF INFLUENCE</a:t>
            </a:r>
            <a:endParaRPr sz="1800">
              <a:solidFill>
                <a:schemeClr val="dk1"/>
              </a:solidFill>
              <a:latin typeface="Black Ops One"/>
              <a:ea typeface="Black Ops One"/>
              <a:cs typeface="Black Ops One"/>
              <a:sym typeface="Black Ops One"/>
            </a:endParaRPr>
          </a:p>
        </p:txBody>
      </p:sp>
      <p:sp>
        <p:nvSpPr>
          <p:cNvPr id="172" name="Google Shape;172;p28"/>
          <p:cNvSpPr/>
          <p:nvPr/>
        </p:nvSpPr>
        <p:spPr>
          <a:xfrm>
            <a:off x="3173050" y="2917225"/>
            <a:ext cx="390000" cy="367200"/>
          </a:xfrm>
          <a:prstGeom prst="ellipse">
            <a:avLst/>
          </a:prstGeom>
          <a:solidFill>
            <a:srgbClr val="88888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cxnSp>
        <p:nvCxnSpPr>
          <p:cNvPr id="176" name="Google Shape;176;p28"/>
          <p:cNvCxnSpPr>
            <a:endCxn id="172" idx="3"/>
          </p:cNvCxnSpPr>
          <p:nvPr/>
        </p:nvCxnSpPr>
        <p:spPr>
          <a:xfrm flipH="1" rot="10800000">
            <a:off x="2397964" y="3230650"/>
            <a:ext cx="832200" cy="535500"/>
          </a:xfrm>
          <a:prstGeom prst="straightConnector1">
            <a:avLst/>
          </a:prstGeom>
          <a:noFill/>
          <a:ln cap="flat" cmpd="sng" w="38100">
            <a:solidFill>
              <a:srgbClr val="4A4A4A"/>
            </a:solidFill>
            <a:prstDash val="solid"/>
            <a:round/>
            <a:headEnd len="med" w="med" type="none"/>
            <a:tailEnd len="med" w="med" type="none"/>
          </a:ln>
        </p:spPr>
      </p:cxnSp>
      <p:sp>
        <p:nvSpPr>
          <p:cNvPr id="177" name="Google Shape;177;p28"/>
          <p:cNvSpPr/>
          <p:nvPr/>
        </p:nvSpPr>
        <p:spPr>
          <a:xfrm>
            <a:off x="4377000" y="2099500"/>
            <a:ext cx="390000" cy="367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cxnSp>
        <p:nvCxnSpPr>
          <p:cNvPr id="178" name="Google Shape;178;p28"/>
          <p:cNvCxnSpPr/>
          <p:nvPr/>
        </p:nvCxnSpPr>
        <p:spPr>
          <a:xfrm flipH="1" rot="10800000">
            <a:off x="3509575" y="1788625"/>
            <a:ext cx="1063500" cy="1189200"/>
          </a:xfrm>
          <a:prstGeom prst="straightConnector1">
            <a:avLst/>
          </a:prstGeom>
          <a:noFill/>
          <a:ln cap="flat" cmpd="sng" w="28575">
            <a:solidFill>
              <a:schemeClr val="dk2"/>
            </a:solidFill>
            <a:prstDash val="solid"/>
            <a:round/>
            <a:headEnd len="med" w="med" type="none"/>
            <a:tailEnd len="med" w="med" type="none"/>
          </a:ln>
        </p:spPr>
      </p:cxnSp>
      <p:sp>
        <p:nvSpPr>
          <p:cNvPr id="179" name="Google Shape;179;p28"/>
          <p:cNvSpPr/>
          <p:nvPr/>
        </p:nvSpPr>
        <p:spPr>
          <a:xfrm>
            <a:off x="4377000" y="1642800"/>
            <a:ext cx="390000" cy="3672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cxnSp>
        <p:nvCxnSpPr>
          <p:cNvPr id="180" name="Google Shape;180;p28"/>
          <p:cNvCxnSpPr>
            <a:endCxn id="166" idx="0"/>
          </p:cNvCxnSpPr>
          <p:nvPr/>
        </p:nvCxnSpPr>
        <p:spPr>
          <a:xfrm flipH="1" rot="10800000">
            <a:off x="4679275" y="1193200"/>
            <a:ext cx="586800" cy="479400"/>
          </a:xfrm>
          <a:prstGeom prst="straightConnector1">
            <a:avLst/>
          </a:prstGeom>
          <a:noFill/>
          <a:ln cap="flat" cmpd="sng" w="28575">
            <a:solidFill>
              <a:schemeClr val="dk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ctrTitle"/>
          </p:nvPr>
        </p:nvSpPr>
        <p:spPr>
          <a:xfrm>
            <a:off x="79725" y="170775"/>
            <a:ext cx="8520600" cy="59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t>KINGDOM INCOME STREAM ALLOCATION</a:t>
            </a:r>
            <a:endParaRPr sz="3000"/>
          </a:p>
        </p:txBody>
      </p:sp>
      <p:sp>
        <p:nvSpPr>
          <p:cNvPr id="186" name="Google Shape;186;p29"/>
          <p:cNvSpPr txBox="1"/>
          <p:nvPr>
            <p:ph idx="1" type="subTitle"/>
          </p:nvPr>
        </p:nvSpPr>
        <p:spPr>
          <a:xfrm rot="-5400000">
            <a:off x="-505075" y="2415788"/>
            <a:ext cx="41997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 OF </a:t>
            </a:r>
            <a:r>
              <a:rPr lang="en"/>
              <a:t>CASH FLOW</a:t>
            </a:r>
            <a:endParaRPr/>
          </a:p>
        </p:txBody>
      </p:sp>
      <p:pic>
        <p:nvPicPr>
          <p:cNvPr id="187" name="Google Shape;187;p29"/>
          <p:cNvPicPr preferRelativeResize="0"/>
          <p:nvPr/>
        </p:nvPicPr>
        <p:blipFill>
          <a:blip r:embed="rId3">
            <a:alphaModFix/>
          </a:blip>
          <a:stretch>
            <a:fillRect/>
          </a:stretch>
        </p:blipFill>
        <p:spPr>
          <a:xfrm>
            <a:off x="1881188" y="921375"/>
            <a:ext cx="5381625" cy="3781425"/>
          </a:xfrm>
          <a:prstGeom prst="rect">
            <a:avLst/>
          </a:prstGeom>
          <a:noFill/>
          <a:ln>
            <a:noFill/>
          </a:ln>
        </p:spPr>
      </p:pic>
      <p:sp>
        <p:nvSpPr>
          <p:cNvPr id="188" name="Google Shape;188;p29"/>
          <p:cNvSpPr txBox="1"/>
          <p:nvPr/>
        </p:nvSpPr>
        <p:spPr>
          <a:xfrm>
            <a:off x="1088600" y="4594200"/>
            <a:ext cx="660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AGE    25       35       45       55       65       75       85      95   </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ctrTitle"/>
          </p:nvPr>
        </p:nvSpPr>
        <p:spPr>
          <a:xfrm>
            <a:off x="311700" y="744575"/>
            <a:ext cx="8520600" cy="207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94" name="Google Shape;194;p30"/>
          <p:cNvSpPr txBox="1"/>
          <p:nvPr>
            <p:ph idx="1" type="subTitle"/>
          </p:nvPr>
        </p:nvSpPr>
        <p:spPr>
          <a:xfrm>
            <a:off x="37275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“JESUS AND YOUR MONEY”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ctrTitle"/>
          </p:nvPr>
        </p:nvSpPr>
        <p:spPr>
          <a:xfrm>
            <a:off x="355875" y="159275"/>
            <a:ext cx="8520600" cy="481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00" name="Google Shape;200;p31"/>
          <p:cNvSpPr txBox="1"/>
          <p:nvPr>
            <p:ph idx="1" type="subTitle"/>
          </p:nvPr>
        </p:nvSpPr>
        <p:spPr>
          <a:xfrm>
            <a:off x="311700" y="717825"/>
            <a:ext cx="8520600" cy="389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highlight>
                  <a:srgbClr val="FFFFFF"/>
                </a:highlight>
              </a:rPr>
              <a:t>12 </a:t>
            </a:r>
            <a:r>
              <a:rPr lang="en" sz="1800">
                <a:highlight>
                  <a:srgbClr val="FFFFFF"/>
                </a:highlight>
              </a:rPr>
              <a:t>Meanwhile, a crowd of many thousands came together, so that they were trampling on one another. He began to say to his disciples first, “</a:t>
            </a:r>
            <a:r>
              <a:rPr lang="en" sz="1800">
                <a:solidFill>
                  <a:srgbClr val="FF0000"/>
                </a:solidFill>
                <a:highlight>
                  <a:srgbClr val="FFFFFF"/>
                </a:highlight>
              </a:rPr>
              <a:t>Be on your guard against the leaven of the Pharisees, which is hypocrisy</a:t>
            </a:r>
            <a:r>
              <a:rPr lang="en" sz="1800">
                <a:highlight>
                  <a:srgbClr val="FFFFFF"/>
                </a:highlight>
              </a:rPr>
              <a:t>……</a:t>
            </a:r>
            <a:r>
              <a:rPr b="1" lang="en" sz="1800">
                <a:highlight>
                  <a:srgbClr val="FFFFFF"/>
                </a:highlight>
              </a:rPr>
              <a:t>13 </a:t>
            </a:r>
            <a:r>
              <a:rPr lang="en" sz="1800">
                <a:highlight>
                  <a:srgbClr val="FFFFFF"/>
                </a:highlight>
              </a:rPr>
              <a:t>Someone from the crowd said to him, “Teacher, tell my brother to divide the inheritance with me.”  </a:t>
            </a:r>
            <a:r>
              <a:rPr b="1" lang="en" sz="1800">
                <a:highlight>
                  <a:srgbClr val="FFFFFF"/>
                </a:highlight>
              </a:rPr>
              <a:t>14 </a:t>
            </a:r>
            <a:r>
              <a:rPr lang="en" sz="1800">
                <a:highlight>
                  <a:srgbClr val="FFFFFF"/>
                </a:highlight>
              </a:rPr>
              <a:t>“</a:t>
            </a:r>
            <a:r>
              <a:rPr lang="en" sz="1800">
                <a:solidFill>
                  <a:srgbClr val="FF0000"/>
                </a:solidFill>
                <a:highlight>
                  <a:srgbClr val="FFFFFF"/>
                </a:highlight>
              </a:rPr>
              <a:t>Friend</a:t>
            </a:r>
            <a:r>
              <a:rPr lang="en" sz="1800">
                <a:highlight>
                  <a:srgbClr val="FFFFFF"/>
                </a:highlight>
              </a:rPr>
              <a:t>,” he said to him, “</a:t>
            </a:r>
            <a:r>
              <a:rPr lang="en" sz="1800">
                <a:solidFill>
                  <a:srgbClr val="FF0000"/>
                </a:solidFill>
                <a:highlight>
                  <a:srgbClr val="FFFFFF"/>
                </a:highlight>
              </a:rPr>
              <a:t>who appointed me a judge or arbitrator over you</a:t>
            </a:r>
            <a:r>
              <a:rPr lang="en" sz="1800">
                <a:highlight>
                  <a:srgbClr val="FFFFFF"/>
                </a:highlight>
              </a:rPr>
              <a:t>?” </a:t>
            </a:r>
            <a:r>
              <a:rPr b="1" lang="en" sz="1800">
                <a:highlight>
                  <a:srgbClr val="FFFFFF"/>
                </a:highlight>
              </a:rPr>
              <a:t>15 </a:t>
            </a:r>
            <a:r>
              <a:rPr lang="en" sz="1800">
                <a:highlight>
                  <a:srgbClr val="FFFFFF"/>
                </a:highlight>
              </a:rPr>
              <a:t>He then told them, “</a:t>
            </a:r>
            <a:r>
              <a:rPr lang="en" sz="1800">
                <a:solidFill>
                  <a:srgbClr val="FF0000"/>
                </a:solidFill>
                <a:highlight>
                  <a:srgbClr val="FFFFFF"/>
                </a:highlight>
              </a:rPr>
              <a:t>Watch out and be on guard against all greed, because one’s life is not in the abundance of his possessions.</a:t>
            </a:r>
            <a:r>
              <a:rPr lang="en" sz="1800">
                <a:highlight>
                  <a:srgbClr val="FFFFFF"/>
                </a:highlight>
              </a:rPr>
              <a:t>”</a:t>
            </a:r>
            <a:endParaRPr sz="1800">
              <a:highlight>
                <a:srgbClr val="FFFFFF"/>
              </a:highlight>
            </a:endParaRPr>
          </a:p>
          <a:p>
            <a:pPr indent="0" lvl="0" marL="0" rtl="0" algn="l">
              <a:spcBef>
                <a:spcPts val="0"/>
              </a:spcBef>
              <a:spcAft>
                <a:spcPts val="0"/>
              </a:spcAft>
              <a:buNone/>
            </a:pPr>
            <a:r>
              <a:t/>
            </a:r>
            <a:endParaRPr sz="1800">
              <a:highlight>
                <a:srgbClr val="FFFFFF"/>
              </a:highlight>
            </a:endParaRPr>
          </a:p>
          <a:p>
            <a:pPr indent="0" lvl="0" marL="0" rtl="0" algn="l">
              <a:spcBef>
                <a:spcPts val="0"/>
              </a:spcBef>
              <a:spcAft>
                <a:spcPts val="0"/>
              </a:spcAft>
              <a:buNone/>
            </a:pPr>
            <a:r>
              <a:t/>
            </a:r>
            <a:endParaRPr sz="1800">
              <a:highlight>
                <a:srgbClr val="FFFFFF"/>
              </a:highlight>
            </a:endParaRPr>
          </a:p>
          <a:p>
            <a:pPr indent="0" lvl="0" marL="0" rtl="0" algn="l">
              <a:spcBef>
                <a:spcPts val="0"/>
              </a:spcBef>
              <a:spcAft>
                <a:spcPts val="0"/>
              </a:spcAft>
              <a:buNone/>
            </a:pPr>
            <a:r>
              <a:rPr lang="en" sz="1800">
                <a:highlight>
                  <a:srgbClr val="FFFFFF"/>
                </a:highlight>
              </a:rPr>
              <a:t>													LUKE 12:1,13-15</a:t>
            </a:r>
            <a:endParaRPr sz="1800">
              <a:highlight>
                <a:srgbClr val="FFFFFF"/>
              </a:highlight>
            </a:endParaRPr>
          </a:p>
          <a:p>
            <a:pPr indent="0" lvl="0" marL="0" rtl="0" algn="l">
              <a:spcBef>
                <a:spcPts val="0"/>
              </a:spcBef>
              <a:spcAft>
                <a:spcPts val="0"/>
              </a:spcAft>
              <a:buNone/>
            </a:pPr>
            <a:r>
              <a:t/>
            </a:r>
            <a:endParaRPr sz="1200">
              <a:highlight>
                <a:srgbClr val="FFFFFF"/>
              </a:highlight>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311700" y="392200"/>
            <a:ext cx="8520600" cy="423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200">
                <a:highlight>
                  <a:srgbClr val="FFFFFF"/>
                </a:highlight>
              </a:rPr>
              <a:t>16 </a:t>
            </a:r>
            <a:r>
              <a:rPr lang="en" sz="2200">
                <a:highlight>
                  <a:srgbClr val="FFFFFF"/>
                </a:highlight>
              </a:rPr>
              <a:t>Then he told them a parable: “</a:t>
            </a:r>
            <a:r>
              <a:rPr lang="en" sz="2200">
                <a:solidFill>
                  <a:srgbClr val="FF0000"/>
                </a:solidFill>
                <a:highlight>
                  <a:srgbClr val="FFFFFF"/>
                </a:highlight>
              </a:rPr>
              <a:t>A rich man’s land was very productive. </a:t>
            </a:r>
            <a:r>
              <a:rPr b="1" lang="en" sz="2200">
                <a:highlight>
                  <a:srgbClr val="FFFFFF"/>
                </a:highlight>
              </a:rPr>
              <a:t>17</a:t>
            </a:r>
            <a:r>
              <a:rPr b="1" lang="en" sz="2200">
                <a:solidFill>
                  <a:srgbClr val="FF0000"/>
                </a:solidFill>
                <a:highlight>
                  <a:srgbClr val="FFFFFF"/>
                </a:highlight>
              </a:rPr>
              <a:t> </a:t>
            </a:r>
            <a:r>
              <a:rPr lang="en" sz="2200">
                <a:solidFill>
                  <a:srgbClr val="FF0000"/>
                </a:solidFill>
                <a:highlight>
                  <a:srgbClr val="FFFFFF"/>
                </a:highlight>
              </a:rPr>
              <a:t>He thought to himself, ‘What should I do, since I don’t have anywhere to store my crops? </a:t>
            </a:r>
            <a:r>
              <a:rPr b="1" lang="en" sz="2200">
                <a:highlight>
                  <a:srgbClr val="FFFFFF"/>
                </a:highlight>
              </a:rPr>
              <a:t>18</a:t>
            </a:r>
            <a:r>
              <a:rPr b="1" lang="en" sz="2200">
                <a:solidFill>
                  <a:srgbClr val="FF0000"/>
                </a:solidFill>
                <a:highlight>
                  <a:srgbClr val="FFFFFF"/>
                </a:highlight>
              </a:rPr>
              <a:t> </a:t>
            </a:r>
            <a:r>
              <a:rPr lang="en" sz="2200">
                <a:solidFill>
                  <a:srgbClr val="FF0000"/>
                </a:solidFill>
                <a:highlight>
                  <a:srgbClr val="FFFFFF"/>
                </a:highlight>
              </a:rPr>
              <a:t>I will do this,’ he said. ‘I’ll tear down my barns and build bigger ones and store all my grain and my goods there. </a:t>
            </a:r>
            <a:r>
              <a:rPr b="1" lang="en" sz="2200">
                <a:highlight>
                  <a:srgbClr val="FFFFFF"/>
                </a:highlight>
              </a:rPr>
              <a:t>19</a:t>
            </a:r>
            <a:r>
              <a:rPr b="1" lang="en" sz="2200">
                <a:solidFill>
                  <a:srgbClr val="FF0000"/>
                </a:solidFill>
                <a:highlight>
                  <a:srgbClr val="FFFFFF"/>
                </a:highlight>
              </a:rPr>
              <a:t> </a:t>
            </a:r>
            <a:r>
              <a:rPr lang="en" sz="2200">
                <a:solidFill>
                  <a:srgbClr val="FF0000"/>
                </a:solidFill>
                <a:highlight>
                  <a:srgbClr val="FFFFFF"/>
                </a:highlight>
              </a:rPr>
              <a:t>Then I’ll say to myself, “You have many goods stored up for many years. Take it easy; eat, drink, and enjoy yourself.</a:t>
            </a:r>
            <a:r>
              <a:rPr lang="en" sz="2200">
                <a:highlight>
                  <a:srgbClr val="FFFFFF"/>
                </a:highlight>
              </a:rPr>
              <a:t>”’</a:t>
            </a:r>
            <a:endParaRPr sz="2200">
              <a:highlight>
                <a:srgbClr val="FFFFFF"/>
              </a:highlight>
            </a:endParaRPr>
          </a:p>
          <a:p>
            <a:pPr indent="0" lvl="0" marL="0" rtl="0" algn="l">
              <a:spcBef>
                <a:spcPts val="0"/>
              </a:spcBef>
              <a:spcAft>
                <a:spcPts val="0"/>
              </a:spcAft>
              <a:buNone/>
            </a:pPr>
            <a:r>
              <a:t/>
            </a:r>
            <a:endParaRPr sz="2200">
              <a:highlight>
                <a:srgbClr val="FFFFFF"/>
              </a:highlight>
            </a:endParaRPr>
          </a:p>
          <a:p>
            <a:pPr indent="0" lvl="0" marL="0" rtl="0" algn="l">
              <a:spcBef>
                <a:spcPts val="0"/>
              </a:spcBef>
              <a:spcAft>
                <a:spcPts val="0"/>
              </a:spcAft>
              <a:buNone/>
            </a:pPr>
            <a:r>
              <a:rPr lang="en" sz="2200">
                <a:highlight>
                  <a:srgbClr val="FFFFFF"/>
                </a:highlight>
              </a:rPr>
              <a:t>													LUKE 12:16-19</a:t>
            </a:r>
            <a:endParaRPr sz="2200">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1154200"/>
            <a:ext cx="8520600" cy="3485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WHAT PEOPLE SAW……</a:t>
            </a:r>
            <a:endParaRPr sz="2500"/>
          </a:p>
          <a:p>
            <a:pPr indent="-387350" lvl="0" marL="1828800" rtl="0" algn="l">
              <a:spcBef>
                <a:spcPts val="0"/>
              </a:spcBef>
              <a:spcAft>
                <a:spcPts val="0"/>
              </a:spcAft>
              <a:buSzPts val="2500"/>
              <a:buAutoNum type="arabicPeriod"/>
            </a:pPr>
            <a:r>
              <a:rPr lang="en" sz="2500"/>
              <a:t>HE WAS A LEGITIMATE BUSINESSMAN.</a:t>
            </a:r>
            <a:endParaRPr sz="2500"/>
          </a:p>
          <a:p>
            <a:pPr indent="-387350" lvl="0" marL="1828800" rtl="0" algn="l">
              <a:spcBef>
                <a:spcPts val="0"/>
              </a:spcBef>
              <a:spcAft>
                <a:spcPts val="0"/>
              </a:spcAft>
              <a:buSzPts val="2500"/>
              <a:buAutoNum type="arabicPeriod"/>
            </a:pPr>
            <a:r>
              <a:rPr lang="en" sz="2500"/>
              <a:t>HE WAS “BLESS BY GOD”.</a:t>
            </a:r>
            <a:endParaRPr sz="2500"/>
          </a:p>
          <a:p>
            <a:pPr indent="-387350" lvl="0" marL="1828800" rtl="0" algn="l">
              <a:spcBef>
                <a:spcPts val="0"/>
              </a:spcBef>
              <a:spcAft>
                <a:spcPts val="0"/>
              </a:spcAft>
              <a:buSzPts val="2500"/>
              <a:buAutoNum type="arabicPeriod"/>
            </a:pPr>
            <a:r>
              <a:rPr lang="en" sz="2500"/>
              <a:t>HE WAS CONSERVATIVE.</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“YOUR RESOURCES”</a:t>
            </a:r>
            <a:endParaRPr/>
          </a:p>
        </p:txBody>
      </p:sp>
      <p:sp>
        <p:nvSpPr>
          <p:cNvPr id="68" name="Google Shape;68;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311700" y="504275"/>
            <a:ext cx="8520600" cy="4090200"/>
          </a:xfrm>
          <a:prstGeom prst="rect">
            <a:avLst/>
          </a:prstGeom>
        </p:spPr>
        <p:txBody>
          <a:bodyPr anchorCtr="0" anchor="ctr" bIns="91425" lIns="91425" spcFirstLastPara="1" rIns="91425" wrap="square" tIns="91425">
            <a:normAutofit/>
          </a:bodyPr>
          <a:lstStyle/>
          <a:p>
            <a:pPr indent="0" lvl="0" marL="0" rtl="0" algn="l">
              <a:lnSpc>
                <a:spcPct val="115000"/>
              </a:lnSpc>
              <a:spcBef>
                <a:spcPts val="1200"/>
              </a:spcBef>
              <a:spcAft>
                <a:spcPts val="0"/>
              </a:spcAft>
              <a:buNone/>
            </a:pPr>
            <a:r>
              <a:rPr b="1" lang="en" sz="2000">
                <a:highlight>
                  <a:srgbClr val="FFFFFF"/>
                </a:highlight>
              </a:rPr>
              <a:t>20 </a:t>
            </a:r>
            <a:r>
              <a:rPr lang="en" sz="2000">
                <a:highlight>
                  <a:srgbClr val="FFFFFF"/>
                </a:highlight>
              </a:rPr>
              <a:t>“</a:t>
            </a:r>
            <a:r>
              <a:rPr lang="en" sz="2000">
                <a:solidFill>
                  <a:srgbClr val="FF0000"/>
                </a:solidFill>
                <a:highlight>
                  <a:srgbClr val="FFFFFF"/>
                </a:highlight>
              </a:rPr>
              <a:t>But God said to him, ‘You fool! This very night your life is demanded of you. And the things you have prepared—whose will they be?’  </a:t>
            </a:r>
            <a:r>
              <a:rPr b="1" lang="en" sz="2000">
                <a:highlight>
                  <a:srgbClr val="FFFFFF"/>
                </a:highlight>
              </a:rPr>
              <a:t>21</a:t>
            </a:r>
            <a:r>
              <a:rPr b="1" lang="en" sz="2000">
                <a:solidFill>
                  <a:srgbClr val="FF0000"/>
                </a:solidFill>
                <a:highlight>
                  <a:srgbClr val="FFFFFF"/>
                </a:highlight>
              </a:rPr>
              <a:t> </a:t>
            </a:r>
            <a:r>
              <a:rPr lang="en" sz="2000">
                <a:solidFill>
                  <a:srgbClr val="FF0000"/>
                </a:solidFill>
                <a:highlight>
                  <a:srgbClr val="FFFFFF"/>
                </a:highlight>
              </a:rPr>
              <a:t>“That’s how it is with the one who stores up treasure for himself and is not rich toward God.</a:t>
            </a:r>
            <a:r>
              <a:rPr lang="en" sz="2000">
                <a:highlight>
                  <a:srgbClr val="FFFFFF"/>
                </a:highlight>
              </a:rPr>
              <a:t>”</a:t>
            </a:r>
            <a:endParaRPr sz="2000">
              <a:highlight>
                <a:srgbClr val="FFFFFF"/>
              </a:highlight>
            </a:endParaRPr>
          </a:p>
          <a:p>
            <a:pPr indent="0" lvl="0" marL="0" rtl="0" algn="l">
              <a:lnSpc>
                <a:spcPct val="115000"/>
              </a:lnSpc>
              <a:spcBef>
                <a:spcPts val="1200"/>
              </a:spcBef>
              <a:spcAft>
                <a:spcPts val="0"/>
              </a:spcAft>
              <a:buNone/>
            </a:pPr>
            <a:r>
              <a:t/>
            </a:r>
            <a:endParaRPr sz="2000">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lang="en" sz="2000">
                <a:highlight>
                  <a:srgbClr val="FFFFFF"/>
                </a:highlight>
              </a:rPr>
              <a:t>													LUKE 12:20-21</a:t>
            </a:r>
            <a:endParaRPr sz="2000">
              <a:highlight>
                <a:srgbClr val="FFFFFF"/>
              </a:highlight>
            </a:endParaRPr>
          </a:p>
          <a:p>
            <a:pPr indent="0" lvl="0" marL="0" rtl="0" algn="ctr">
              <a:spcBef>
                <a:spcPts val="12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title"/>
          </p:nvPr>
        </p:nvSpPr>
        <p:spPr>
          <a:xfrm>
            <a:off x="311700" y="1512800"/>
            <a:ext cx="8520600" cy="299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WHAT GOD SAW…</a:t>
            </a:r>
            <a:endParaRPr sz="2500"/>
          </a:p>
          <a:p>
            <a:pPr indent="-387350" lvl="0" marL="1828800" rtl="0" algn="l">
              <a:spcBef>
                <a:spcPts val="0"/>
              </a:spcBef>
              <a:spcAft>
                <a:spcPts val="0"/>
              </a:spcAft>
              <a:buSzPts val="2500"/>
              <a:buAutoNum type="arabicPeriod"/>
            </a:pPr>
            <a:r>
              <a:rPr lang="en" sz="2500"/>
              <a:t>HE WAS NOT GRATEFUL.</a:t>
            </a:r>
            <a:endParaRPr sz="2500"/>
          </a:p>
          <a:p>
            <a:pPr indent="-387350" lvl="0" marL="1828800" rtl="0" algn="l">
              <a:spcBef>
                <a:spcPts val="0"/>
              </a:spcBef>
              <a:spcAft>
                <a:spcPts val="0"/>
              </a:spcAft>
              <a:buSzPts val="2500"/>
              <a:buAutoNum type="arabicPeriod"/>
            </a:pPr>
            <a:r>
              <a:rPr lang="en" sz="2500"/>
              <a:t>HE WAS NOT FAITHFUL.</a:t>
            </a:r>
            <a:endParaRPr sz="2500"/>
          </a:p>
          <a:p>
            <a:pPr indent="-387350" lvl="0" marL="1828800" rtl="0" algn="l">
              <a:spcBef>
                <a:spcPts val="0"/>
              </a:spcBef>
              <a:spcAft>
                <a:spcPts val="0"/>
              </a:spcAft>
              <a:buSzPts val="2500"/>
              <a:buAutoNum type="arabicPeriod"/>
            </a:pPr>
            <a:r>
              <a:rPr lang="en" sz="2500"/>
              <a:t>HE WAS SHORTSIGHTED.</a:t>
            </a:r>
            <a:endParaRPr sz="2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311700" y="582700"/>
            <a:ext cx="8520600" cy="417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LESSONS FROM THE FOOL…</a:t>
            </a:r>
            <a:endParaRPr sz="2500"/>
          </a:p>
          <a:p>
            <a:pPr indent="0" lvl="0" marL="0" rtl="0" algn="l">
              <a:spcBef>
                <a:spcPts val="0"/>
              </a:spcBef>
              <a:spcAft>
                <a:spcPts val="0"/>
              </a:spcAft>
              <a:buNone/>
            </a:pPr>
            <a:r>
              <a:t/>
            </a:r>
            <a:endParaRPr sz="2500"/>
          </a:p>
          <a:p>
            <a:pPr indent="-387350" lvl="0" marL="1828800" rtl="0" algn="l">
              <a:spcBef>
                <a:spcPts val="0"/>
              </a:spcBef>
              <a:spcAft>
                <a:spcPts val="0"/>
              </a:spcAft>
              <a:buSzPts val="2500"/>
              <a:buAutoNum type="arabicPeriod"/>
            </a:pPr>
            <a:r>
              <a:rPr lang="en" sz="2500"/>
              <a:t>RECOGNIZE GOD’S PROVIDENCE IN YOUR PROSPERITY.</a:t>
            </a:r>
            <a:endParaRPr sz="2500"/>
          </a:p>
          <a:p>
            <a:pPr indent="-387350" lvl="0" marL="1828800" rtl="0" algn="l">
              <a:spcBef>
                <a:spcPts val="0"/>
              </a:spcBef>
              <a:spcAft>
                <a:spcPts val="0"/>
              </a:spcAft>
              <a:buSzPts val="2500"/>
              <a:buAutoNum type="arabicPeriod"/>
            </a:pPr>
            <a:r>
              <a:rPr lang="en" sz="2500"/>
              <a:t>GIVE GOD THE PORTION HE HAS COMMANDED.</a:t>
            </a:r>
            <a:endParaRPr sz="2500"/>
          </a:p>
          <a:p>
            <a:pPr indent="-387350" lvl="0" marL="1828800" rtl="0" algn="l">
              <a:spcBef>
                <a:spcPts val="0"/>
              </a:spcBef>
              <a:spcAft>
                <a:spcPts val="0"/>
              </a:spcAft>
              <a:buSzPts val="2500"/>
              <a:buAutoNum type="arabicPeriod"/>
            </a:pPr>
            <a:r>
              <a:rPr lang="en" sz="2500"/>
              <a:t>USE YOUR ABUNDANCE TO FREE YOU FOR SERVICE.</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7"/>
          <p:cNvSpPr txBox="1"/>
          <p:nvPr>
            <p:ph type="title"/>
          </p:nvPr>
        </p:nvSpPr>
        <p:spPr>
          <a:xfrm>
            <a:off x="311700" y="358600"/>
            <a:ext cx="8520600" cy="141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FINANCIAL THEOLOGY:</a:t>
            </a:r>
            <a:endParaRPr sz="2500"/>
          </a:p>
          <a:p>
            <a:pPr indent="0" lvl="0" marL="0" rtl="0" algn="l">
              <a:spcBef>
                <a:spcPts val="0"/>
              </a:spcBef>
              <a:spcAft>
                <a:spcPts val="0"/>
              </a:spcAft>
              <a:buNone/>
            </a:pPr>
            <a:r>
              <a:t/>
            </a:r>
            <a:endParaRPr sz="2500"/>
          </a:p>
          <a:p>
            <a:pPr indent="-355600" lvl="0" marL="1371600" rtl="0" algn="l">
              <a:spcBef>
                <a:spcPts val="0"/>
              </a:spcBef>
              <a:spcAft>
                <a:spcPts val="0"/>
              </a:spcAft>
              <a:buSzPts val="2000"/>
              <a:buAutoNum type="arabicPeriod"/>
            </a:pPr>
            <a:r>
              <a:rPr lang="en" sz="2000"/>
              <a:t>GOD OWNS IT ALL.</a:t>
            </a:r>
            <a:endParaRPr sz="2000"/>
          </a:p>
        </p:txBody>
      </p:sp>
      <p:sp>
        <p:nvSpPr>
          <p:cNvPr id="231" name="Google Shape;231;p37"/>
          <p:cNvSpPr txBox="1"/>
          <p:nvPr/>
        </p:nvSpPr>
        <p:spPr>
          <a:xfrm>
            <a:off x="2196350" y="2571750"/>
            <a:ext cx="6454500" cy="21240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highlight>
                  <a:srgbClr val="FFFFFF"/>
                </a:highlight>
                <a:uFill>
                  <a:noFill/>
                </a:uFill>
                <a:latin typeface="Black Ops One"/>
                <a:ea typeface="Black Ops One"/>
                <a:cs typeface="Black Ops One"/>
                <a:sym typeface="Black Ops One"/>
                <a:hlinkClick r:id="rId3">
                  <a:extLst>
                    <a:ext uri="{A12FA001-AC4F-418D-AE19-62706E023703}">
                      <ahyp:hlinkClr val="tx"/>
                    </a:ext>
                  </a:extLst>
                </a:hlinkClick>
              </a:rPr>
              <a:t>12</a:t>
            </a:r>
            <a:r>
              <a:rPr lang="en" sz="1800">
                <a:solidFill>
                  <a:schemeClr val="dk1"/>
                </a:solidFill>
                <a:highlight>
                  <a:srgbClr val="FFFFFF"/>
                </a:highlight>
                <a:latin typeface="Black Ops One"/>
                <a:ea typeface="Black Ops One"/>
                <a:cs typeface="Black Ops One"/>
                <a:sym typeface="Black Ops One"/>
              </a:rPr>
              <a:t> He said: “</a:t>
            </a:r>
            <a:r>
              <a:rPr lang="en" sz="1800">
                <a:solidFill>
                  <a:srgbClr val="FF0000"/>
                </a:solidFill>
                <a:highlight>
                  <a:srgbClr val="FFFFFF"/>
                </a:highlight>
                <a:latin typeface="Black Ops One"/>
                <a:ea typeface="Black Ops One"/>
                <a:cs typeface="Black Ops One"/>
                <a:sym typeface="Black Ops One"/>
              </a:rPr>
              <a:t>A man of noble birth went to a distant country to have himself appointed king and then to return. </a:t>
            </a:r>
            <a:r>
              <a:rPr b="1" lang="en" sz="1800">
                <a:solidFill>
                  <a:schemeClr val="dk1"/>
                </a:solidFill>
                <a:highlight>
                  <a:srgbClr val="FFFFFF"/>
                </a:highlight>
                <a:uFill>
                  <a:noFill/>
                </a:uFill>
                <a:latin typeface="Black Ops One"/>
                <a:ea typeface="Black Ops One"/>
                <a:cs typeface="Black Ops One"/>
                <a:sym typeface="Black Ops One"/>
                <a:hlinkClick r:id="rId4">
                  <a:extLst>
                    <a:ext uri="{A12FA001-AC4F-418D-AE19-62706E023703}">
                      <ahyp:hlinkClr val="tx"/>
                    </a:ext>
                  </a:extLst>
                </a:hlinkClick>
              </a:rPr>
              <a:t>13</a:t>
            </a:r>
            <a:r>
              <a:rPr lang="en" sz="1800">
                <a:solidFill>
                  <a:schemeClr val="dk1"/>
                </a:solidFill>
                <a:highlight>
                  <a:srgbClr val="FFFFFF"/>
                </a:highlight>
                <a:latin typeface="Black Ops One"/>
                <a:ea typeface="Black Ops One"/>
                <a:cs typeface="Black Ops One"/>
                <a:sym typeface="Black Ops One"/>
              </a:rPr>
              <a:t> </a:t>
            </a:r>
            <a:r>
              <a:rPr lang="en" sz="1800">
                <a:solidFill>
                  <a:srgbClr val="FF0000"/>
                </a:solidFill>
                <a:highlight>
                  <a:srgbClr val="FFFFFF"/>
                </a:highlight>
                <a:latin typeface="Black Ops One"/>
                <a:ea typeface="Black Ops One"/>
                <a:cs typeface="Black Ops One"/>
                <a:sym typeface="Black Ops One"/>
              </a:rPr>
              <a:t>So he called ten of his servants and gave them ten minas. </a:t>
            </a:r>
            <a:r>
              <a:rPr b="1" baseline="30000" i="1" lang="en" sz="1800">
                <a:solidFill>
                  <a:srgbClr val="FF0000"/>
                </a:solidFill>
                <a:highlight>
                  <a:srgbClr val="FFFFFF"/>
                </a:highlight>
                <a:uFill>
                  <a:noFill/>
                </a:uFill>
                <a:latin typeface="Black Ops One"/>
                <a:ea typeface="Black Ops One"/>
                <a:cs typeface="Black Ops One"/>
                <a:sym typeface="Black Ops One"/>
                <a:hlinkClick r:id="rId5">
                  <a:extLst>
                    <a:ext uri="{A12FA001-AC4F-418D-AE19-62706E023703}">
                      <ahyp:hlinkClr val="tx"/>
                    </a:ext>
                  </a:extLst>
                </a:hlinkClick>
              </a:rPr>
              <a:t>a</a:t>
            </a:r>
            <a:r>
              <a:rPr lang="en" sz="1800">
                <a:solidFill>
                  <a:srgbClr val="FF0000"/>
                </a:solidFill>
                <a:highlight>
                  <a:srgbClr val="FFFFFF"/>
                </a:highlight>
                <a:latin typeface="Black Ops One"/>
                <a:ea typeface="Black Ops One"/>
                <a:cs typeface="Black Ops One"/>
                <a:sym typeface="Black Ops One"/>
              </a:rPr>
              <a:t> ‘Put this money to work,’ he said, ‘until I come back</a:t>
            </a:r>
            <a:r>
              <a:rPr lang="en" sz="1800">
                <a:solidFill>
                  <a:schemeClr val="dk1"/>
                </a:solidFill>
                <a:highlight>
                  <a:srgbClr val="FFFFFF"/>
                </a:highlight>
                <a:latin typeface="Black Ops One"/>
                <a:ea typeface="Black Ops One"/>
                <a:cs typeface="Black Ops One"/>
                <a:sym typeface="Black Ops One"/>
              </a:rPr>
              <a:t>.’</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800">
              <a:solidFill>
                <a:srgbClr val="001320"/>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800">
                <a:solidFill>
                  <a:srgbClr val="001320"/>
                </a:solidFill>
                <a:highlight>
                  <a:srgbClr val="FFFFFF"/>
                </a:highlight>
                <a:latin typeface="Black Ops One"/>
                <a:ea typeface="Black Ops One"/>
                <a:cs typeface="Black Ops One"/>
                <a:sym typeface="Black Ops One"/>
              </a:rPr>
              <a:t>JESUS (LUKE 19:12-13)</a:t>
            </a:r>
            <a:endParaRPr sz="1800">
              <a:solidFill>
                <a:srgbClr val="001320"/>
              </a:solidFill>
              <a:highlight>
                <a:srgbClr val="FFFFFF"/>
              </a:highlight>
              <a:latin typeface="Black Ops One"/>
              <a:ea typeface="Black Ops One"/>
              <a:cs typeface="Black Ops One"/>
              <a:sym typeface="Black Ops O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8"/>
          <p:cNvSpPr txBox="1"/>
          <p:nvPr>
            <p:ph type="title"/>
          </p:nvPr>
        </p:nvSpPr>
        <p:spPr>
          <a:xfrm>
            <a:off x="311700" y="358600"/>
            <a:ext cx="8520600" cy="206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FINANCIAL THEOLOGY:</a:t>
            </a:r>
            <a:endParaRPr sz="2500"/>
          </a:p>
          <a:p>
            <a:pPr indent="0" lvl="0" marL="0" rtl="0" algn="l">
              <a:lnSpc>
                <a:spcPct val="115000"/>
              </a:lnSpc>
              <a:spcBef>
                <a:spcPts val="0"/>
              </a:spcBef>
              <a:spcAft>
                <a:spcPts val="0"/>
              </a:spcAft>
              <a:buNone/>
            </a:pPr>
            <a:r>
              <a:t/>
            </a:r>
            <a:endParaRPr sz="2500"/>
          </a:p>
          <a:p>
            <a:pPr indent="-355600" lvl="0" marL="1371600" rtl="0" algn="l">
              <a:lnSpc>
                <a:spcPct val="115000"/>
              </a:lnSpc>
              <a:spcBef>
                <a:spcPts val="0"/>
              </a:spcBef>
              <a:spcAft>
                <a:spcPts val="0"/>
              </a:spcAft>
              <a:buSzPts val="2000"/>
              <a:buAutoNum type="arabicPeriod"/>
            </a:pPr>
            <a:r>
              <a:rPr lang="en" sz="2000"/>
              <a:t>GOD OWNS IT ALL.</a:t>
            </a:r>
            <a:endParaRPr sz="2000"/>
          </a:p>
          <a:p>
            <a:pPr indent="-355600" lvl="0" marL="1371600" rtl="0" algn="l">
              <a:lnSpc>
                <a:spcPct val="115000"/>
              </a:lnSpc>
              <a:spcBef>
                <a:spcPts val="0"/>
              </a:spcBef>
              <a:spcAft>
                <a:spcPts val="0"/>
              </a:spcAft>
              <a:buSzPts val="2000"/>
              <a:buAutoNum type="arabicPeriod"/>
            </a:pPr>
            <a:r>
              <a:rPr lang="en" sz="2000"/>
              <a:t>GOD ENTRUSTS IT TO US.</a:t>
            </a:r>
            <a:endParaRPr sz="2000"/>
          </a:p>
        </p:txBody>
      </p:sp>
      <p:sp>
        <p:nvSpPr>
          <p:cNvPr id="237" name="Google Shape;237;p38"/>
          <p:cNvSpPr txBox="1"/>
          <p:nvPr/>
        </p:nvSpPr>
        <p:spPr>
          <a:xfrm>
            <a:off x="2196350" y="2571750"/>
            <a:ext cx="6454500" cy="21240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highlight>
                  <a:srgbClr val="FFFFFF"/>
                </a:highlight>
                <a:uFill>
                  <a:noFill/>
                </a:uFill>
                <a:latin typeface="Black Ops One"/>
                <a:ea typeface="Black Ops One"/>
                <a:cs typeface="Black Ops One"/>
                <a:sym typeface="Black Ops One"/>
                <a:hlinkClick r:id="rId3">
                  <a:extLst>
                    <a:ext uri="{A12FA001-AC4F-418D-AE19-62706E023703}">
                      <ahyp:hlinkClr val="tx"/>
                    </a:ext>
                  </a:extLst>
                </a:hlinkClick>
              </a:rPr>
              <a:t>12</a:t>
            </a:r>
            <a:r>
              <a:rPr lang="en" sz="1800">
                <a:solidFill>
                  <a:schemeClr val="dk1"/>
                </a:solidFill>
                <a:highlight>
                  <a:srgbClr val="FFFFFF"/>
                </a:highlight>
                <a:latin typeface="Black Ops One"/>
                <a:ea typeface="Black Ops One"/>
                <a:cs typeface="Black Ops One"/>
                <a:sym typeface="Black Ops One"/>
              </a:rPr>
              <a:t> He said: “</a:t>
            </a:r>
            <a:r>
              <a:rPr lang="en" sz="1800">
                <a:solidFill>
                  <a:srgbClr val="FF0000"/>
                </a:solidFill>
                <a:highlight>
                  <a:srgbClr val="FFFFFF"/>
                </a:highlight>
                <a:latin typeface="Black Ops One"/>
                <a:ea typeface="Black Ops One"/>
                <a:cs typeface="Black Ops One"/>
                <a:sym typeface="Black Ops One"/>
              </a:rPr>
              <a:t>A man of noble birth went to a distant country to have himself appointed king and then to return. </a:t>
            </a:r>
            <a:r>
              <a:rPr b="1" lang="en" sz="1800">
                <a:solidFill>
                  <a:schemeClr val="dk1"/>
                </a:solidFill>
                <a:highlight>
                  <a:srgbClr val="FFFFFF"/>
                </a:highlight>
                <a:uFill>
                  <a:noFill/>
                </a:uFill>
                <a:latin typeface="Black Ops One"/>
                <a:ea typeface="Black Ops One"/>
                <a:cs typeface="Black Ops One"/>
                <a:sym typeface="Black Ops One"/>
                <a:hlinkClick r:id="rId4">
                  <a:extLst>
                    <a:ext uri="{A12FA001-AC4F-418D-AE19-62706E023703}">
                      <ahyp:hlinkClr val="tx"/>
                    </a:ext>
                  </a:extLst>
                </a:hlinkClick>
              </a:rPr>
              <a:t>13</a:t>
            </a:r>
            <a:r>
              <a:rPr lang="en" sz="1800">
                <a:solidFill>
                  <a:srgbClr val="FF0000"/>
                </a:solidFill>
                <a:highlight>
                  <a:srgbClr val="FFFFFF"/>
                </a:highlight>
                <a:latin typeface="Black Ops One"/>
                <a:ea typeface="Black Ops One"/>
                <a:cs typeface="Black Ops One"/>
                <a:sym typeface="Black Ops One"/>
              </a:rPr>
              <a:t> So he called ten of his servants and gave them ten minas. </a:t>
            </a:r>
            <a:r>
              <a:rPr b="1" baseline="30000" i="1" lang="en" sz="1800">
                <a:solidFill>
                  <a:srgbClr val="FF0000"/>
                </a:solidFill>
                <a:highlight>
                  <a:srgbClr val="FFFFFF"/>
                </a:highlight>
                <a:uFill>
                  <a:noFill/>
                </a:uFill>
                <a:latin typeface="Black Ops One"/>
                <a:ea typeface="Black Ops One"/>
                <a:cs typeface="Black Ops One"/>
                <a:sym typeface="Black Ops One"/>
                <a:hlinkClick r:id="rId5">
                  <a:extLst>
                    <a:ext uri="{A12FA001-AC4F-418D-AE19-62706E023703}">
                      <ahyp:hlinkClr val="tx"/>
                    </a:ext>
                  </a:extLst>
                </a:hlinkClick>
              </a:rPr>
              <a:t>a</a:t>
            </a:r>
            <a:r>
              <a:rPr lang="en" sz="1800">
                <a:solidFill>
                  <a:srgbClr val="FF0000"/>
                </a:solidFill>
                <a:highlight>
                  <a:srgbClr val="FFFFFF"/>
                </a:highlight>
                <a:latin typeface="Black Ops One"/>
                <a:ea typeface="Black Ops One"/>
                <a:cs typeface="Black Ops One"/>
                <a:sym typeface="Black Ops One"/>
              </a:rPr>
              <a:t> ‘Put this money to work,’ he said, ‘until I come back</a:t>
            </a:r>
            <a:r>
              <a:rPr lang="en" sz="1800">
                <a:solidFill>
                  <a:schemeClr val="dk1"/>
                </a:solidFill>
                <a:highlight>
                  <a:srgbClr val="FFFFFF"/>
                </a:highlight>
                <a:latin typeface="Black Ops One"/>
                <a:ea typeface="Black Ops One"/>
                <a:cs typeface="Black Ops One"/>
                <a:sym typeface="Black Ops One"/>
              </a:rPr>
              <a:t>.’</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800">
              <a:solidFill>
                <a:srgbClr val="001320"/>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800">
                <a:solidFill>
                  <a:srgbClr val="001320"/>
                </a:solidFill>
                <a:highlight>
                  <a:srgbClr val="FFFFFF"/>
                </a:highlight>
                <a:latin typeface="Black Ops One"/>
                <a:ea typeface="Black Ops One"/>
                <a:cs typeface="Black Ops One"/>
                <a:sym typeface="Black Ops One"/>
              </a:rPr>
              <a:t>JESUS (LUKE 19:12-13)</a:t>
            </a:r>
            <a:endParaRPr sz="1800">
              <a:solidFill>
                <a:srgbClr val="001320"/>
              </a:solidFill>
              <a:highlight>
                <a:srgbClr val="FFFFFF"/>
              </a:highlight>
              <a:latin typeface="Black Ops One"/>
              <a:ea typeface="Black Ops One"/>
              <a:cs typeface="Black Ops One"/>
              <a:sym typeface="Black Ops On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9"/>
          <p:cNvSpPr txBox="1"/>
          <p:nvPr>
            <p:ph type="title"/>
          </p:nvPr>
        </p:nvSpPr>
        <p:spPr>
          <a:xfrm>
            <a:off x="311700" y="358600"/>
            <a:ext cx="8520600" cy="206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FINANCIAL THEOLOGY:</a:t>
            </a:r>
            <a:endParaRPr sz="2500"/>
          </a:p>
          <a:p>
            <a:pPr indent="0" lvl="0" marL="0" rtl="0" algn="l">
              <a:spcBef>
                <a:spcPts val="0"/>
              </a:spcBef>
              <a:spcAft>
                <a:spcPts val="0"/>
              </a:spcAft>
              <a:buNone/>
            </a:pPr>
            <a:r>
              <a:t/>
            </a:r>
            <a:endParaRPr sz="2500"/>
          </a:p>
          <a:p>
            <a:pPr indent="-355600" lvl="0" marL="1371600" rtl="0" algn="l">
              <a:lnSpc>
                <a:spcPct val="115000"/>
              </a:lnSpc>
              <a:spcBef>
                <a:spcPts val="0"/>
              </a:spcBef>
              <a:spcAft>
                <a:spcPts val="0"/>
              </a:spcAft>
              <a:buSzPts val="2000"/>
              <a:buAutoNum type="arabicPeriod"/>
            </a:pPr>
            <a:r>
              <a:rPr lang="en" sz="2000"/>
              <a:t>GOD OWNS IT ALL.</a:t>
            </a:r>
            <a:endParaRPr sz="2000"/>
          </a:p>
          <a:p>
            <a:pPr indent="-355600" lvl="0" marL="1371600" rtl="0" algn="l">
              <a:lnSpc>
                <a:spcPct val="115000"/>
              </a:lnSpc>
              <a:spcBef>
                <a:spcPts val="0"/>
              </a:spcBef>
              <a:spcAft>
                <a:spcPts val="0"/>
              </a:spcAft>
              <a:buSzPts val="2000"/>
              <a:buAutoNum type="arabicPeriod"/>
            </a:pPr>
            <a:r>
              <a:rPr lang="en" sz="2000"/>
              <a:t>GOD ENTRUSTS IT TO US.</a:t>
            </a:r>
            <a:endParaRPr sz="2000"/>
          </a:p>
          <a:p>
            <a:pPr indent="-355600" lvl="0" marL="1371600" rtl="0" algn="l">
              <a:lnSpc>
                <a:spcPct val="115000"/>
              </a:lnSpc>
              <a:spcBef>
                <a:spcPts val="0"/>
              </a:spcBef>
              <a:spcAft>
                <a:spcPts val="0"/>
              </a:spcAft>
              <a:buSzPts val="2000"/>
              <a:buAutoNum type="arabicPeriod"/>
            </a:pPr>
            <a:r>
              <a:rPr lang="en" sz="2000"/>
              <a:t>GOD DEMAND HIS DUE.</a:t>
            </a:r>
            <a:endParaRPr sz="2000"/>
          </a:p>
        </p:txBody>
      </p:sp>
      <p:sp>
        <p:nvSpPr>
          <p:cNvPr id="243" name="Google Shape;243;p39"/>
          <p:cNvSpPr txBox="1"/>
          <p:nvPr/>
        </p:nvSpPr>
        <p:spPr>
          <a:xfrm>
            <a:off x="2196350" y="2571750"/>
            <a:ext cx="6454500" cy="18471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highlight>
                  <a:srgbClr val="FFFFFF"/>
                </a:highlight>
                <a:uFill>
                  <a:noFill/>
                </a:uFill>
                <a:latin typeface="Black Ops One"/>
                <a:ea typeface="Black Ops One"/>
                <a:cs typeface="Black Ops One"/>
                <a:sym typeface="Black Ops One"/>
                <a:hlinkClick r:id="rId3">
                  <a:extLst>
                    <a:ext uri="{A12FA001-AC4F-418D-AE19-62706E023703}">
                      <ahyp:hlinkClr val="tx"/>
                    </a:ext>
                  </a:extLst>
                </a:hlinkClick>
              </a:rPr>
              <a:t>15</a:t>
            </a:r>
            <a:r>
              <a:rPr lang="en" sz="1800">
                <a:solidFill>
                  <a:schemeClr val="dk1"/>
                </a:solidFill>
                <a:highlight>
                  <a:srgbClr val="FFFFFF"/>
                </a:highlight>
                <a:latin typeface="Black Ops One"/>
                <a:ea typeface="Black Ops One"/>
                <a:cs typeface="Black Ops One"/>
                <a:sym typeface="Black Ops One"/>
              </a:rPr>
              <a:t>“</a:t>
            </a:r>
            <a:r>
              <a:rPr lang="en" sz="1800">
                <a:solidFill>
                  <a:srgbClr val="FF0000"/>
                </a:solidFill>
                <a:highlight>
                  <a:srgbClr val="FFFFFF"/>
                </a:highlight>
                <a:latin typeface="Black Ops One"/>
                <a:ea typeface="Black Ops One"/>
                <a:cs typeface="Black Ops One"/>
                <a:sym typeface="Black Ops One"/>
              </a:rPr>
              <a:t>He was made king, however, and returned home. Then he sent for the servants to whom he had given the money, in order to find out what they had gained with it</a:t>
            </a:r>
            <a:r>
              <a:rPr lang="en" sz="1800">
                <a:solidFill>
                  <a:schemeClr val="dk1"/>
                </a:solidFill>
                <a:highlight>
                  <a:srgbClr val="FFFFFF"/>
                </a:highlight>
                <a:latin typeface="Black Ops One"/>
                <a:ea typeface="Black Ops One"/>
                <a:cs typeface="Black Ops One"/>
                <a:sym typeface="Black Ops One"/>
              </a:rPr>
              <a:t>.</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800">
              <a:solidFill>
                <a:srgbClr val="001320"/>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800">
                <a:solidFill>
                  <a:srgbClr val="001320"/>
                </a:solidFill>
                <a:highlight>
                  <a:srgbClr val="FFFFFF"/>
                </a:highlight>
                <a:latin typeface="Black Ops One"/>
                <a:ea typeface="Black Ops One"/>
                <a:cs typeface="Black Ops One"/>
                <a:sym typeface="Black Ops One"/>
              </a:rPr>
              <a:t>JESUS (LUKE 19:15)</a:t>
            </a:r>
            <a:endParaRPr sz="1800">
              <a:solidFill>
                <a:srgbClr val="001320"/>
              </a:solidFill>
              <a:highlight>
                <a:srgbClr val="FFFFFF"/>
              </a:highlight>
              <a:latin typeface="Black Ops One"/>
              <a:ea typeface="Black Ops One"/>
              <a:cs typeface="Black Ops One"/>
              <a:sym typeface="Black Ops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ph type="title"/>
          </p:nvPr>
        </p:nvSpPr>
        <p:spPr>
          <a:xfrm>
            <a:off x="311700" y="358600"/>
            <a:ext cx="5459400" cy="246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500"/>
              <a:t>FINANCIAL THEOLOGY:</a:t>
            </a:r>
            <a:endParaRPr sz="2500"/>
          </a:p>
          <a:p>
            <a:pPr indent="0" lvl="0" marL="0" rtl="0" algn="l">
              <a:spcBef>
                <a:spcPts val="0"/>
              </a:spcBef>
              <a:spcAft>
                <a:spcPts val="0"/>
              </a:spcAft>
              <a:buNone/>
            </a:pPr>
            <a:r>
              <a:t/>
            </a:r>
            <a:endParaRPr sz="2500"/>
          </a:p>
          <a:p>
            <a:pPr indent="-355599" lvl="0" marL="1371600" rtl="0" algn="l">
              <a:lnSpc>
                <a:spcPct val="115000"/>
              </a:lnSpc>
              <a:spcBef>
                <a:spcPts val="0"/>
              </a:spcBef>
              <a:spcAft>
                <a:spcPts val="0"/>
              </a:spcAft>
              <a:buSzPct val="100000"/>
              <a:buAutoNum type="arabicPeriod"/>
            </a:pPr>
            <a:r>
              <a:rPr lang="en" sz="2222"/>
              <a:t>GOD OWNS IT ALL.</a:t>
            </a:r>
            <a:endParaRPr sz="2222"/>
          </a:p>
          <a:p>
            <a:pPr indent="-355599" lvl="0" marL="1371600" rtl="0" algn="l">
              <a:lnSpc>
                <a:spcPct val="115000"/>
              </a:lnSpc>
              <a:spcBef>
                <a:spcPts val="0"/>
              </a:spcBef>
              <a:spcAft>
                <a:spcPts val="0"/>
              </a:spcAft>
              <a:buSzPct val="100000"/>
              <a:buAutoNum type="arabicPeriod"/>
            </a:pPr>
            <a:r>
              <a:rPr lang="en" sz="2222"/>
              <a:t>GOD ENTRUSTS IT TO US.</a:t>
            </a:r>
            <a:endParaRPr sz="2222"/>
          </a:p>
          <a:p>
            <a:pPr indent="-355599" lvl="0" marL="1371600" rtl="0" algn="l">
              <a:lnSpc>
                <a:spcPct val="115000"/>
              </a:lnSpc>
              <a:spcBef>
                <a:spcPts val="0"/>
              </a:spcBef>
              <a:spcAft>
                <a:spcPts val="0"/>
              </a:spcAft>
              <a:buSzPct val="100000"/>
              <a:buAutoNum type="arabicPeriod"/>
            </a:pPr>
            <a:r>
              <a:rPr lang="en" sz="2222"/>
              <a:t>GOD DEMAND HIS DUE.</a:t>
            </a:r>
            <a:endParaRPr sz="2222"/>
          </a:p>
          <a:p>
            <a:pPr indent="-355599" lvl="0" marL="1371600" rtl="0" algn="l">
              <a:lnSpc>
                <a:spcPct val="115000"/>
              </a:lnSpc>
              <a:spcBef>
                <a:spcPts val="0"/>
              </a:spcBef>
              <a:spcAft>
                <a:spcPts val="0"/>
              </a:spcAft>
              <a:buSzPct val="100000"/>
              <a:buAutoNum type="arabicPeriod"/>
            </a:pPr>
            <a:r>
              <a:rPr lang="en" sz="2222"/>
              <a:t>GOD EXPECTS RETURN ON </a:t>
            </a:r>
            <a:endParaRPr sz="2222"/>
          </a:p>
          <a:p>
            <a:pPr indent="0" lvl="0" marL="0" rtl="0" algn="l">
              <a:lnSpc>
                <a:spcPct val="115000"/>
              </a:lnSpc>
              <a:spcBef>
                <a:spcPts val="0"/>
              </a:spcBef>
              <a:spcAft>
                <a:spcPts val="0"/>
              </a:spcAft>
              <a:buNone/>
            </a:pPr>
            <a:r>
              <a:rPr lang="en" sz="2222"/>
              <a:t>			HIS INVESTMENTS</a:t>
            </a:r>
            <a:endParaRPr sz="2222"/>
          </a:p>
        </p:txBody>
      </p:sp>
      <p:sp>
        <p:nvSpPr>
          <p:cNvPr id="249" name="Google Shape;249;p40"/>
          <p:cNvSpPr txBox="1"/>
          <p:nvPr/>
        </p:nvSpPr>
        <p:spPr>
          <a:xfrm>
            <a:off x="5188300" y="2571750"/>
            <a:ext cx="3686700" cy="21240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highlight>
                  <a:srgbClr val="FFFFFF"/>
                </a:highlight>
                <a:uFill>
                  <a:noFill/>
                </a:uFill>
                <a:latin typeface="Black Ops One"/>
                <a:ea typeface="Black Ops One"/>
                <a:cs typeface="Black Ops One"/>
                <a:sym typeface="Black Ops One"/>
                <a:hlinkClick r:id="rId3">
                  <a:extLst>
                    <a:ext uri="{A12FA001-AC4F-418D-AE19-62706E023703}">
                      <ahyp:hlinkClr val="tx"/>
                    </a:ext>
                  </a:extLst>
                </a:hlinkClick>
              </a:rPr>
              <a:t>23</a:t>
            </a:r>
            <a:r>
              <a:rPr lang="en" sz="1800">
                <a:solidFill>
                  <a:schemeClr val="dk1"/>
                </a:solidFill>
                <a:highlight>
                  <a:srgbClr val="FFFFFF"/>
                </a:highlight>
                <a:latin typeface="Black Ops One"/>
                <a:ea typeface="Black Ops One"/>
                <a:cs typeface="Black Ops One"/>
                <a:sym typeface="Black Ops One"/>
              </a:rPr>
              <a:t> </a:t>
            </a:r>
            <a:r>
              <a:rPr lang="en" sz="1800">
                <a:solidFill>
                  <a:srgbClr val="FF0000"/>
                </a:solidFill>
                <a:highlight>
                  <a:srgbClr val="FFFFFF"/>
                </a:highlight>
                <a:latin typeface="Black Ops One"/>
                <a:ea typeface="Black Ops One"/>
                <a:cs typeface="Black Ops One"/>
                <a:sym typeface="Black Ops One"/>
              </a:rPr>
              <a:t>Why then didn’t you put my money on deposit, so that when I came back, I could have collected it with interest?</a:t>
            </a:r>
            <a:r>
              <a:rPr lang="en" sz="1800">
                <a:solidFill>
                  <a:schemeClr val="dk1"/>
                </a:solidFill>
                <a:highlight>
                  <a:srgbClr val="FFFFFF"/>
                </a:highlight>
                <a:latin typeface="Black Ops One"/>
                <a:ea typeface="Black Ops One"/>
                <a:cs typeface="Black Ops One"/>
                <a:sym typeface="Black Ops One"/>
              </a:rPr>
              <a:t>’</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800">
              <a:solidFill>
                <a:srgbClr val="001320"/>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800">
                <a:solidFill>
                  <a:srgbClr val="001320"/>
                </a:solidFill>
                <a:highlight>
                  <a:srgbClr val="FFFFFF"/>
                </a:highlight>
                <a:latin typeface="Black Ops One"/>
                <a:ea typeface="Black Ops One"/>
                <a:cs typeface="Black Ops One"/>
                <a:sym typeface="Black Ops One"/>
              </a:rPr>
              <a:t>JESUS (LUKE 19:23)</a:t>
            </a:r>
            <a:endParaRPr sz="1800">
              <a:solidFill>
                <a:srgbClr val="001320"/>
              </a:solidFill>
              <a:highlight>
                <a:srgbClr val="FFFFFF"/>
              </a:highlight>
              <a:latin typeface="Black Ops One"/>
              <a:ea typeface="Black Ops One"/>
              <a:cs typeface="Black Ops One"/>
              <a:sym typeface="Black Ops On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ph type="title"/>
          </p:nvPr>
        </p:nvSpPr>
        <p:spPr>
          <a:xfrm>
            <a:off x="311700" y="358600"/>
            <a:ext cx="5459400" cy="388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FINANCIAL THEOLOGY:</a:t>
            </a:r>
            <a:endParaRPr sz="2500"/>
          </a:p>
          <a:p>
            <a:pPr indent="0" lvl="0" marL="0" rtl="0" algn="l">
              <a:spcBef>
                <a:spcPts val="0"/>
              </a:spcBef>
              <a:spcAft>
                <a:spcPts val="0"/>
              </a:spcAft>
              <a:buNone/>
            </a:pPr>
            <a:r>
              <a:t/>
            </a:r>
            <a:endParaRPr sz="2500"/>
          </a:p>
          <a:p>
            <a:pPr indent="-357010" lvl="0" marL="1371600" rtl="0" algn="l">
              <a:lnSpc>
                <a:spcPct val="115000"/>
              </a:lnSpc>
              <a:spcBef>
                <a:spcPts val="0"/>
              </a:spcBef>
              <a:spcAft>
                <a:spcPts val="0"/>
              </a:spcAft>
              <a:buSzPts val="2022"/>
              <a:buAutoNum type="arabicPeriod"/>
            </a:pPr>
            <a:r>
              <a:rPr lang="en" sz="2022"/>
              <a:t>GOD OWNS IT ALL.</a:t>
            </a:r>
            <a:endParaRPr sz="2022"/>
          </a:p>
          <a:p>
            <a:pPr indent="-357010" lvl="0" marL="1371600" rtl="0" algn="l">
              <a:lnSpc>
                <a:spcPct val="115000"/>
              </a:lnSpc>
              <a:spcBef>
                <a:spcPts val="0"/>
              </a:spcBef>
              <a:spcAft>
                <a:spcPts val="0"/>
              </a:spcAft>
              <a:buSzPts val="2022"/>
              <a:buAutoNum type="arabicPeriod"/>
            </a:pPr>
            <a:r>
              <a:rPr lang="en" sz="2022"/>
              <a:t>GOD ENTRUSTS IT TO US.</a:t>
            </a:r>
            <a:endParaRPr sz="2022"/>
          </a:p>
          <a:p>
            <a:pPr indent="-357010" lvl="0" marL="1371600" rtl="0" algn="l">
              <a:lnSpc>
                <a:spcPct val="115000"/>
              </a:lnSpc>
              <a:spcBef>
                <a:spcPts val="0"/>
              </a:spcBef>
              <a:spcAft>
                <a:spcPts val="0"/>
              </a:spcAft>
              <a:buSzPts val="2022"/>
              <a:buAutoNum type="arabicPeriod"/>
            </a:pPr>
            <a:r>
              <a:rPr lang="en" sz="2022"/>
              <a:t>GOD DEMAND HIS DUE.</a:t>
            </a:r>
            <a:endParaRPr sz="2022"/>
          </a:p>
          <a:p>
            <a:pPr indent="-357010" lvl="0" marL="1371600" rtl="0" algn="l">
              <a:lnSpc>
                <a:spcPct val="115000"/>
              </a:lnSpc>
              <a:spcBef>
                <a:spcPts val="0"/>
              </a:spcBef>
              <a:spcAft>
                <a:spcPts val="0"/>
              </a:spcAft>
              <a:buSzPts val="2022"/>
              <a:buAutoNum type="arabicPeriod"/>
            </a:pPr>
            <a:r>
              <a:rPr lang="en" sz="2022"/>
              <a:t>GOD EXPECTS RETURN ON </a:t>
            </a:r>
            <a:endParaRPr sz="2022"/>
          </a:p>
          <a:p>
            <a:pPr indent="0" lvl="0" marL="0" rtl="0" algn="l">
              <a:lnSpc>
                <a:spcPct val="115000"/>
              </a:lnSpc>
              <a:spcBef>
                <a:spcPts val="0"/>
              </a:spcBef>
              <a:spcAft>
                <a:spcPts val="0"/>
              </a:spcAft>
              <a:buNone/>
            </a:pPr>
            <a:r>
              <a:rPr lang="en" sz="2022"/>
              <a:t>			HIS INVESTMENTS</a:t>
            </a:r>
            <a:endParaRPr sz="2022"/>
          </a:p>
          <a:p>
            <a:pPr indent="0" lvl="0" marL="0" rtl="0" algn="l">
              <a:lnSpc>
                <a:spcPct val="115000"/>
              </a:lnSpc>
              <a:spcBef>
                <a:spcPts val="0"/>
              </a:spcBef>
              <a:spcAft>
                <a:spcPts val="0"/>
              </a:spcAft>
              <a:buNone/>
            </a:pPr>
            <a:r>
              <a:rPr lang="en" sz="2022"/>
              <a:t>		5.	GOD REWARD HIS</a:t>
            </a:r>
            <a:endParaRPr sz="2022"/>
          </a:p>
          <a:p>
            <a:pPr indent="0" lvl="0" marL="0" rtl="0" algn="l">
              <a:lnSpc>
                <a:spcPct val="115000"/>
              </a:lnSpc>
              <a:spcBef>
                <a:spcPts val="0"/>
              </a:spcBef>
              <a:spcAft>
                <a:spcPts val="0"/>
              </a:spcAft>
              <a:buNone/>
            </a:pPr>
            <a:r>
              <a:rPr lang="en" sz="2022"/>
              <a:t>			SERVANTS</a:t>
            </a:r>
            <a:endParaRPr sz="2022"/>
          </a:p>
          <a:p>
            <a:pPr indent="0" lvl="0" marL="0" rtl="0" algn="l">
              <a:lnSpc>
                <a:spcPct val="115000"/>
              </a:lnSpc>
              <a:spcBef>
                <a:spcPts val="0"/>
              </a:spcBef>
              <a:spcAft>
                <a:spcPts val="0"/>
              </a:spcAft>
              <a:buNone/>
            </a:pPr>
            <a:r>
              <a:t/>
            </a:r>
            <a:endParaRPr sz="2022"/>
          </a:p>
        </p:txBody>
      </p:sp>
      <p:sp>
        <p:nvSpPr>
          <p:cNvPr id="255" name="Google Shape;255;p41"/>
          <p:cNvSpPr txBox="1"/>
          <p:nvPr/>
        </p:nvSpPr>
        <p:spPr>
          <a:xfrm>
            <a:off x="5188300" y="2571750"/>
            <a:ext cx="3686700" cy="24012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highlight>
                  <a:srgbClr val="FFFFFF"/>
                </a:highlight>
                <a:uFill>
                  <a:noFill/>
                </a:uFill>
                <a:latin typeface="Black Ops One"/>
                <a:ea typeface="Black Ops One"/>
                <a:cs typeface="Black Ops One"/>
                <a:sym typeface="Black Ops One"/>
                <a:hlinkClick r:id="rId3">
                  <a:extLst>
                    <a:ext uri="{A12FA001-AC4F-418D-AE19-62706E023703}">
                      <ahyp:hlinkClr val="tx"/>
                    </a:ext>
                  </a:extLst>
                </a:hlinkClick>
              </a:rPr>
              <a:t>17</a:t>
            </a:r>
            <a:r>
              <a:rPr lang="en" sz="1800">
                <a:solidFill>
                  <a:schemeClr val="dk1"/>
                </a:solidFill>
                <a:highlight>
                  <a:srgbClr val="FFFFFF"/>
                </a:highlight>
                <a:latin typeface="Black Ops One"/>
                <a:ea typeface="Black Ops One"/>
                <a:cs typeface="Black Ops One"/>
                <a:sym typeface="Black Ops One"/>
              </a:rPr>
              <a:t>“ ‘</a:t>
            </a:r>
            <a:r>
              <a:rPr lang="en" sz="1800">
                <a:solidFill>
                  <a:srgbClr val="FF0000"/>
                </a:solidFill>
                <a:highlight>
                  <a:srgbClr val="FFFFFF"/>
                </a:highlight>
                <a:latin typeface="Black Ops One"/>
                <a:ea typeface="Black Ops One"/>
                <a:cs typeface="Black Ops One"/>
                <a:sym typeface="Black Ops One"/>
              </a:rPr>
              <a:t>Well done, my good servant!’ his master replied. ‘Because you have been trustworthy in a very small matter, take charge of ten cities.</a:t>
            </a:r>
            <a:r>
              <a:rPr lang="en" sz="1800">
                <a:solidFill>
                  <a:schemeClr val="dk1"/>
                </a:solidFill>
                <a:highlight>
                  <a:srgbClr val="FFFFFF"/>
                </a:highlight>
                <a:latin typeface="Black Ops One"/>
                <a:ea typeface="Black Ops One"/>
                <a:cs typeface="Black Ops One"/>
                <a:sym typeface="Black Ops One"/>
              </a:rPr>
              <a:t>’</a:t>
            </a:r>
            <a:endParaRPr sz="18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800">
              <a:solidFill>
                <a:srgbClr val="001320"/>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800">
                <a:solidFill>
                  <a:srgbClr val="001320"/>
                </a:solidFill>
                <a:highlight>
                  <a:srgbClr val="FFFFFF"/>
                </a:highlight>
                <a:latin typeface="Black Ops One"/>
                <a:ea typeface="Black Ops One"/>
                <a:cs typeface="Black Ops One"/>
                <a:sym typeface="Black Ops One"/>
              </a:rPr>
              <a:t>JESUS (LUKE 19:17)</a:t>
            </a:r>
            <a:endParaRPr sz="1800">
              <a:solidFill>
                <a:srgbClr val="001320"/>
              </a:solidFill>
              <a:highlight>
                <a:srgbClr val="FFFFFF"/>
              </a:highlight>
              <a:latin typeface="Black Ops One"/>
              <a:ea typeface="Black Ops One"/>
              <a:cs typeface="Black Ops One"/>
              <a:sym typeface="Black Ops On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840"/>
              <a:t>“THE JUDGEMENT SEAT OF CHRIST”</a:t>
            </a:r>
            <a:endParaRPr sz="284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WHEN YOU LEAVE THIS LIFE, WHAT IS NEXT?</a:t>
            </a:r>
            <a:endParaRPr/>
          </a:p>
        </p:txBody>
      </p:sp>
      <p:sp>
        <p:nvSpPr>
          <p:cNvPr id="266" name="Google Shape;266;p43"/>
          <p:cNvSpPr txBox="1"/>
          <p:nvPr/>
        </p:nvSpPr>
        <p:spPr>
          <a:xfrm>
            <a:off x="3496225" y="694775"/>
            <a:ext cx="1860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0">
                <a:solidFill>
                  <a:schemeClr val="dk1"/>
                </a:solidFill>
                <a:latin typeface="Black Ops One"/>
                <a:ea typeface="Black Ops One"/>
                <a:cs typeface="Black Ops One"/>
                <a:sym typeface="Black Ops One"/>
              </a:rPr>
              <a:t>Q:</a:t>
            </a:r>
            <a:endParaRPr sz="7000">
              <a:solidFill>
                <a:schemeClr val="dk1"/>
              </a:solidFill>
              <a:latin typeface="Black Ops One"/>
              <a:ea typeface="Black Ops One"/>
              <a:cs typeface="Black Ops One"/>
              <a:sym typeface="Black Op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7"/>
          <p:cNvSpPr txBox="1"/>
          <p:nvPr>
            <p:ph type="ctrTitle"/>
          </p:nvPr>
        </p:nvSpPr>
        <p:spPr>
          <a:xfrm>
            <a:off x="311700" y="744575"/>
            <a:ext cx="8520600" cy="507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74" name="Google Shape;74;p17"/>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“BATTLE READY AND YOUR MONEY”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EVERY PERSON WILL BE JUDGED BY GOD ALMIGHTY.</a:t>
            </a:r>
            <a:endParaRPr/>
          </a:p>
        </p:txBody>
      </p:sp>
      <p:sp>
        <p:nvSpPr>
          <p:cNvPr id="272" name="Google Shape;272;p44"/>
          <p:cNvSpPr txBox="1"/>
          <p:nvPr/>
        </p:nvSpPr>
        <p:spPr>
          <a:xfrm>
            <a:off x="3395375" y="425825"/>
            <a:ext cx="1311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0">
                <a:solidFill>
                  <a:schemeClr val="dk1"/>
                </a:solidFill>
                <a:latin typeface="Black Ops One"/>
                <a:ea typeface="Black Ops One"/>
                <a:cs typeface="Black Ops One"/>
                <a:sym typeface="Black Ops One"/>
              </a:rPr>
              <a:t>A:</a:t>
            </a:r>
            <a:endParaRPr sz="7000">
              <a:solidFill>
                <a:schemeClr val="dk1"/>
              </a:solidFill>
              <a:latin typeface="Black Ops One"/>
              <a:ea typeface="Black Ops One"/>
              <a:cs typeface="Black Ops One"/>
              <a:sym typeface="Black Ops On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5"/>
          <p:cNvSpPr txBox="1"/>
          <p:nvPr>
            <p:ph type="title"/>
          </p:nvPr>
        </p:nvSpPr>
        <p:spPr>
          <a:xfrm>
            <a:off x="401350" y="570825"/>
            <a:ext cx="8520600" cy="406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THE BIBLICAL DISCLOSURE:</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t/>
            </a:r>
            <a:endParaRPr sz="2800"/>
          </a:p>
          <a:p>
            <a:pPr indent="-406400" lvl="0" marL="1828800" rtl="0" algn="l">
              <a:spcBef>
                <a:spcPts val="0"/>
              </a:spcBef>
              <a:spcAft>
                <a:spcPts val="0"/>
              </a:spcAft>
              <a:buSzPts val="2800"/>
              <a:buChar char="●"/>
            </a:pPr>
            <a:r>
              <a:rPr lang="en" sz="2800"/>
              <a:t>TWO KINDS OF PEOPLE</a:t>
            </a:r>
            <a:endParaRPr sz="2800"/>
          </a:p>
          <a:p>
            <a:pPr indent="-406400" lvl="0" marL="1828800" rtl="0" algn="l">
              <a:spcBef>
                <a:spcPts val="0"/>
              </a:spcBef>
              <a:spcAft>
                <a:spcPts val="0"/>
              </a:spcAft>
              <a:buSzPts val="2800"/>
              <a:buChar char="●"/>
            </a:pPr>
            <a:r>
              <a:rPr lang="en" sz="2800"/>
              <a:t>TWO KINDS OF JUDGEMENT</a:t>
            </a:r>
            <a:endParaRPr sz="2800"/>
          </a:p>
          <a:p>
            <a:pPr indent="0" lvl="0" marL="0" rtl="0" algn="l">
              <a:spcBef>
                <a:spcPts val="0"/>
              </a:spcBef>
              <a:spcAft>
                <a:spcPts val="0"/>
              </a:spcAft>
              <a:buNone/>
            </a:pPr>
            <a:r>
              <a:t/>
            </a: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6"/>
          <p:cNvSpPr txBox="1"/>
          <p:nvPr>
            <p:ph type="title"/>
          </p:nvPr>
        </p:nvSpPr>
        <p:spPr>
          <a:xfrm>
            <a:off x="311700" y="661150"/>
            <a:ext cx="8520600" cy="393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FOR THE UNREDEEMED:</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			THE GREAT WHITE THRONE</a:t>
            </a:r>
            <a:endParaRPr sz="3000"/>
          </a:p>
          <a:p>
            <a:pPr indent="0" lvl="0" marL="0" rtl="0" algn="l">
              <a:spcBef>
                <a:spcPts val="0"/>
              </a:spcBef>
              <a:spcAft>
                <a:spcPts val="0"/>
              </a:spcAft>
              <a:buNone/>
            </a:pPr>
            <a:r>
              <a:rPr lang="en" sz="3000"/>
              <a:t>			(REVELATION 20)</a:t>
            </a:r>
            <a:endParaRPr sz="3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7"/>
          <p:cNvSpPr txBox="1"/>
          <p:nvPr>
            <p:ph type="title"/>
          </p:nvPr>
        </p:nvSpPr>
        <p:spPr>
          <a:xfrm>
            <a:off x="311700" y="1367125"/>
            <a:ext cx="8520600" cy="31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highlight>
                  <a:srgbClr val="FFFFFF"/>
                </a:highlight>
                <a:uFill>
                  <a:noFill/>
                </a:uFill>
                <a:hlinkClick r:id="rId3"/>
              </a:rPr>
              <a:t>11</a:t>
            </a:r>
            <a:r>
              <a:rPr lang="en" sz="2000">
                <a:highlight>
                  <a:srgbClr val="FFFFFF"/>
                </a:highlight>
              </a:rPr>
              <a:t> Then I saw a great white throne and him who was seated on it. The earth and the heavens fled from his presence, and there was no place for them. </a:t>
            </a:r>
            <a:r>
              <a:rPr b="1" lang="en" sz="2000">
                <a:highlight>
                  <a:srgbClr val="FFFFFF"/>
                </a:highlight>
                <a:uFill>
                  <a:noFill/>
                </a:uFill>
                <a:hlinkClick r:id="rId4"/>
              </a:rPr>
              <a:t>12</a:t>
            </a:r>
            <a:r>
              <a:rPr lang="en" sz="2000">
                <a:highlight>
                  <a:srgbClr val="FFFFFF"/>
                </a:highlight>
              </a:rPr>
              <a:t> And I saw the dead, great and small, standing before the throne, and </a:t>
            </a:r>
            <a:r>
              <a:rPr lang="en" sz="2000">
                <a:solidFill>
                  <a:srgbClr val="008AE6"/>
                </a:solidFill>
                <a:highlight>
                  <a:srgbClr val="FFFFFF"/>
                </a:highlight>
              </a:rPr>
              <a:t>books </a:t>
            </a:r>
            <a:r>
              <a:rPr lang="en" sz="2000">
                <a:highlight>
                  <a:srgbClr val="FFFFFF"/>
                </a:highlight>
              </a:rPr>
              <a:t>were opened. Another book was opened, which is the book of life. The dead were judged </a:t>
            </a:r>
            <a:r>
              <a:rPr lang="en" sz="2000">
                <a:solidFill>
                  <a:schemeClr val="accent1"/>
                </a:solidFill>
                <a:highlight>
                  <a:srgbClr val="FFFFFF"/>
                </a:highlight>
              </a:rPr>
              <a:t>according to what they had done</a:t>
            </a:r>
            <a:r>
              <a:rPr lang="en" sz="2000">
                <a:highlight>
                  <a:srgbClr val="FFFFFF"/>
                </a:highlight>
              </a:rPr>
              <a:t> as recorded in the books. </a:t>
            </a:r>
            <a:endParaRPr sz="2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311700" y="885275"/>
            <a:ext cx="8520600" cy="323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000">
                <a:highlight>
                  <a:srgbClr val="FFFFFF"/>
                </a:highlight>
                <a:uFill>
                  <a:noFill/>
                </a:uFill>
                <a:hlinkClick r:id="rId3"/>
              </a:rPr>
              <a:t>13</a:t>
            </a:r>
            <a:r>
              <a:rPr lang="en" sz="2000">
                <a:highlight>
                  <a:srgbClr val="FFFFFF"/>
                </a:highlight>
              </a:rPr>
              <a:t> The sea gave up the dead that were in it, and death and Hades gave up the dead that were in them, and each person was judged </a:t>
            </a:r>
            <a:r>
              <a:rPr lang="en" sz="2000">
                <a:solidFill>
                  <a:schemeClr val="accent1"/>
                </a:solidFill>
                <a:highlight>
                  <a:srgbClr val="FFFFFF"/>
                </a:highlight>
              </a:rPr>
              <a:t>according to what they had done</a:t>
            </a:r>
            <a:r>
              <a:rPr lang="en" sz="2000">
                <a:highlight>
                  <a:srgbClr val="FFFFFF"/>
                </a:highlight>
              </a:rPr>
              <a:t>. </a:t>
            </a:r>
            <a:r>
              <a:rPr b="1" lang="en" sz="2000">
                <a:highlight>
                  <a:srgbClr val="FFFFFF"/>
                </a:highlight>
                <a:uFill>
                  <a:noFill/>
                </a:uFill>
                <a:hlinkClick r:id="rId4"/>
              </a:rPr>
              <a:t>14</a:t>
            </a:r>
            <a:r>
              <a:rPr lang="en" sz="2000">
                <a:highlight>
                  <a:srgbClr val="FFFFFF"/>
                </a:highlight>
              </a:rPr>
              <a:t> Then death and Hades were thrown into the lake of fire. The lake of fire is the second death. </a:t>
            </a:r>
            <a:r>
              <a:rPr b="1" lang="en" sz="2000">
                <a:highlight>
                  <a:srgbClr val="FFFFFF"/>
                </a:highlight>
                <a:uFill>
                  <a:noFill/>
                </a:uFill>
                <a:hlinkClick r:id="rId5"/>
              </a:rPr>
              <a:t>15</a:t>
            </a:r>
            <a:r>
              <a:rPr lang="en" sz="2000">
                <a:highlight>
                  <a:srgbClr val="FFFFFF"/>
                </a:highlight>
              </a:rPr>
              <a:t> Anyone whose name was not found written in the book of life was thrown into the lake of fire.</a:t>
            </a:r>
            <a:endParaRPr sz="2000">
              <a:highlight>
                <a:srgbClr val="FFFFFF"/>
              </a:highlight>
            </a:endParaRPr>
          </a:p>
          <a:p>
            <a:pPr indent="0" lvl="0" marL="0" rtl="0" algn="ctr">
              <a:spcBef>
                <a:spcPts val="0"/>
              </a:spcBef>
              <a:spcAft>
                <a:spcPts val="0"/>
              </a:spcAft>
              <a:buNone/>
            </a:pPr>
            <a:r>
              <a:t/>
            </a:r>
            <a:endParaRPr sz="2000">
              <a:highlight>
                <a:srgbClr val="FFFFFF"/>
              </a:highlight>
            </a:endParaRPr>
          </a:p>
          <a:p>
            <a:pPr indent="0" lvl="0" marL="0" rtl="0" algn="ctr">
              <a:spcBef>
                <a:spcPts val="0"/>
              </a:spcBef>
              <a:spcAft>
                <a:spcPts val="0"/>
              </a:spcAft>
              <a:buNone/>
            </a:pPr>
            <a:r>
              <a:t/>
            </a:r>
            <a:endParaRPr sz="2000">
              <a:highlight>
                <a:srgbClr val="FFFFFF"/>
              </a:highlight>
            </a:endParaRPr>
          </a:p>
          <a:p>
            <a:pPr indent="457200" lvl="0" marL="4572000" rtl="0" algn="ctr">
              <a:spcBef>
                <a:spcPts val="0"/>
              </a:spcBef>
              <a:spcAft>
                <a:spcPts val="0"/>
              </a:spcAft>
              <a:buClr>
                <a:schemeClr val="dk1"/>
              </a:buClr>
              <a:buSzPts val="1100"/>
              <a:buFont typeface="Arial"/>
              <a:buNone/>
            </a:pPr>
            <a:r>
              <a:rPr lang="en" sz="2000">
                <a:highlight>
                  <a:srgbClr val="FFFFFF"/>
                </a:highlight>
              </a:rPr>
              <a:t>REVELATION 20:11-15</a:t>
            </a:r>
            <a:endParaRPr sz="2000">
              <a:highlight>
                <a:srgbClr val="FFFFFF"/>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9"/>
          <p:cNvSpPr txBox="1"/>
          <p:nvPr>
            <p:ph type="title"/>
          </p:nvPr>
        </p:nvSpPr>
        <p:spPr>
          <a:xfrm>
            <a:off x="311700" y="571500"/>
            <a:ext cx="8520600" cy="397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FOR THE  REDEEMED:</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en" sz="3000"/>
              <a:t>		THE JUDGEMENT SEAT OF CHRIST</a:t>
            </a:r>
            <a:endParaRPr sz="3000"/>
          </a:p>
          <a:p>
            <a:pPr indent="0" lvl="0" marL="0" rtl="0" algn="l">
              <a:spcBef>
                <a:spcPts val="0"/>
              </a:spcBef>
              <a:spcAft>
                <a:spcPts val="0"/>
              </a:spcAft>
              <a:buNone/>
            </a:pPr>
            <a:r>
              <a:rPr lang="en" sz="3000"/>
              <a:t>		(2 CORINTHIANS 5)</a:t>
            </a:r>
            <a:endParaRPr sz="3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0"/>
          <p:cNvSpPr txBox="1"/>
          <p:nvPr>
            <p:ph type="title"/>
          </p:nvPr>
        </p:nvSpPr>
        <p:spPr>
          <a:xfrm>
            <a:off x="311700" y="739600"/>
            <a:ext cx="8520600" cy="3810000"/>
          </a:xfrm>
          <a:prstGeom prst="rect">
            <a:avLst/>
          </a:prstGeom>
        </p:spPr>
        <p:txBody>
          <a:bodyPr anchorCtr="0" anchor="t" bIns="91425" lIns="91425" spcFirstLastPara="1" rIns="91425" wrap="square" tIns="91425">
            <a:normAutofit/>
          </a:bodyPr>
          <a:lstStyle/>
          <a:p>
            <a:pPr indent="241300" lvl="0" marL="0" rtl="0" algn="just">
              <a:lnSpc>
                <a:spcPct val="115000"/>
              </a:lnSpc>
              <a:spcBef>
                <a:spcPts val="1200"/>
              </a:spcBef>
              <a:spcAft>
                <a:spcPts val="0"/>
              </a:spcAft>
              <a:buNone/>
            </a:pPr>
            <a:r>
              <a:rPr lang="en" sz="1800">
                <a:highlight>
                  <a:srgbClr val="FFFFFF"/>
                </a:highlight>
              </a:rPr>
              <a:t> </a:t>
            </a:r>
            <a:r>
              <a:rPr b="1" lang="en" sz="1800">
                <a:highlight>
                  <a:srgbClr val="FFFFFF"/>
                </a:highlight>
                <a:uFill>
                  <a:noFill/>
                </a:uFill>
                <a:hlinkClick r:id="rId3"/>
              </a:rPr>
              <a:t>10</a:t>
            </a:r>
            <a:r>
              <a:rPr lang="en" sz="1800">
                <a:highlight>
                  <a:srgbClr val="FFFFFF"/>
                </a:highlight>
              </a:rPr>
              <a:t> For we must all appear before the judgment seat of Christ, so that each of us may receive what is due us for the things done while in the body, whether good or bad.  </a:t>
            </a:r>
            <a:r>
              <a:rPr b="1" lang="en" sz="1800">
                <a:highlight>
                  <a:srgbClr val="FFFFFF"/>
                </a:highlight>
                <a:uFill>
                  <a:noFill/>
                </a:uFill>
                <a:hlinkClick r:id="rId4"/>
              </a:rPr>
              <a:t>11</a:t>
            </a:r>
            <a:r>
              <a:rPr lang="en" sz="1800">
                <a:highlight>
                  <a:srgbClr val="FFFFFF"/>
                </a:highlight>
              </a:rPr>
              <a:t> Since, then, we know what it is to fear the Lord, we try to persuade others. </a:t>
            </a:r>
            <a:endParaRPr sz="1800">
              <a:highlight>
                <a:srgbClr val="FFFFFF"/>
              </a:highlight>
            </a:endParaRPr>
          </a:p>
          <a:p>
            <a:pPr indent="241300" lvl="0" marL="0" rtl="0" algn="just">
              <a:lnSpc>
                <a:spcPct val="115000"/>
              </a:lnSpc>
              <a:spcBef>
                <a:spcPts val="1200"/>
              </a:spcBef>
              <a:spcAft>
                <a:spcPts val="0"/>
              </a:spcAft>
              <a:buNone/>
            </a:pPr>
            <a:r>
              <a:t/>
            </a:r>
            <a:endParaRPr sz="1800">
              <a:highlight>
                <a:srgbClr val="FFFFFF"/>
              </a:highlight>
            </a:endParaRPr>
          </a:p>
          <a:p>
            <a:pPr indent="241300" lvl="0" marL="0" rtl="0" algn="just">
              <a:lnSpc>
                <a:spcPct val="115000"/>
              </a:lnSpc>
              <a:spcBef>
                <a:spcPts val="1200"/>
              </a:spcBef>
              <a:spcAft>
                <a:spcPts val="0"/>
              </a:spcAft>
              <a:buClr>
                <a:schemeClr val="dk1"/>
              </a:buClr>
              <a:buSzPts val="1100"/>
              <a:buFont typeface="Arial"/>
              <a:buNone/>
            </a:pPr>
            <a:r>
              <a:rPr lang="en" sz="1800">
                <a:highlight>
                  <a:srgbClr val="FFFFFF"/>
                </a:highlight>
              </a:rPr>
              <a:t>										PAUL (2 CORINTHIANS 5:10-11)</a:t>
            </a:r>
            <a:endParaRPr sz="1800">
              <a:highlight>
                <a:srgbClr val="FFFFFF"/>
              </a:highlight>
            </a:endParaRPr>
          </a:p>
          <a:p>
            <a:pPr indent="0" lvl="0" marL="0" rtl="0" algn="l">
              <a:spcBef>
                <a:spcPts val="12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1"/>
          <p:cNvSpPr txBox="1"/>
          <p:nvPr>
            <p:ph type="title"/>
          </p:nvPr>
        </p:nvSpPr>
        <p:spPr>
          <a:xfrm>
            <a:off x="311700" y="560300"/>
            <a:ext cx="8520600" cy="388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800">
                <a:highlight>
                  <a:srgbClr val="FFFFFF"/>
                </a:highlight>
                <a:uFill>
                  <a:noFill/>
                </a:uFill>
                <a:hlinkClick r:id="rId3"/>
              </a:rPr>
              <a:t>12</a:t>
            </a:r>
            <a:r>
              <a:rPr lang="en" sz="1800">
                <a:highlight>
                  <a:srgbClr val="FFFFFF"/>
                </a:highlight>
              </a:rPr>
              <a:t> If anyone builds on this foundation using gold, silver, costly stones, wood, hay or straw, </a:t>
            </a:r>
            <a:r>
              <a:rPr b="1" lang="en" sz="1800">
                <a:highlight>
                  <a:srgbClr val="FFFFFF"/>
                </a:highlight>
                <a:uFill>
                  <a:noFill/>
                </a:uFill>
                <a:hlinkClick r:id="rId4"/>
              </a:rPr>
              <a:t>13</a:t>
            </a:r>
            <a:r>
              <a:rPr lang="en" sz="1800">
                <a:highlight>
                  <a:srgbClr val="FFFFFF"/>
                </a:highlight>
              </a:rPr>
              <a:t> their work will be shown for what it is, because the Day will bring it to light. It will be revealed with fire, and the fire will test the quality of each person’s work. </a:t>
            </a:r>
            <a:r>
              <a:rPr b="1" lang="en" sz="1800">
                <a:highlight>
                  <a:srgbClr val="FFFFFF"/>
                </a:highlight>
                <a:uFill>
                  <a:noFill/>
                </a:uFill>
                <a:hlinkClick r:id="rId5"/>
              </a:rPr>
              <a:t>14</a:t>
            </a:r>
            <a:r>
              <a:rPr lang="en" sz="1800">
                <a:highlight>
                  <a:srgbClr val="FFFFFF"/>
                </a:highlight>
              </a:rPr>
              <a:t> If what has been built survives, the builder will receive a reward. </a:t>
            </a:r>
            <a:r>
              <a:rPr b="1" lang="en" sz="1800">
                <a:highlight>
                  <a:srgbClr val="FFFFFF"/>
                </a:highlight>
                <a:uFill>
                  <a:noFill/>
                </a:uFill>
                <a:hlinkClick r:id="rId6"/>
              </a:rPr>
              <a:t>15</a:t>
            </a:r>
            <a:r>
              <a:rPr lang="en" sz="1800">
                <a:highlight>
                  <a:srgbClr val="FFFFFF"/>
                </a:highlight>
              </a:rPr>
              <a:t> If it is burned up, the builder will suffer loss but yet will be saved—even though only as one escaping through the flames.</a:t>
            </a:r>
            <a:endParaRPr sz="1800">
              <a:highlight>
                <a:srgbClr val="FFFFFF"/>
              </a:highlight>
            </a:endParaRPr>
          </a:p>
          <a:p>
            <a:pPr indent="0" lvl="0" marL="0" rtl="0" algn="l">
              <a:spcBef>
                <a:spcPts val="0"/>
              </a:spcBef>
              <a:spcAft>
                <a:spcPts val="0"/>
              </a:spcAft>
              <a:buNone/>
            </a:pPr>
            <a:r>
              <a:t/>
            </a:r>
            <a:endParaRPr sz="1800">
              <a:solidFill>
                <a:srgbClr val="001320"/>
              </a:solidFill>
              <a:highlight>
                <a:srgbClr val="FFFFFF"/>
              </a:highlight>
            </a:endParaRPr>
          </a:p>
          <a:p>
            <a:pPr indent="0" lvl="0" marL="0" rtl="0" algn="l">
              <a:spcBef>
                <a:spcPts val="0"/>
              </a:spcBef>
              <a:spcAft>
                <a:spcPts val="0"/>
              </a:spcAft>
              <a:buNone/>
            </a:pPr>
            <a:r>
              <a:t/>
            </a:r>
            <a:endParaRPr sz="1800">
              <a:solidFill>
                <a:srgbClr val="001320"/>
              </a:solidFill>
              <a:highlight>
                <a:srgbClr val="FFFFFF"/>
              </a:highlight>
            </a:endParaRPr>
          </a:p>
          <a:p>
            <a:pPr indent="0" lvl="0" marL="0" rtl="0" algn="l">
              <a:spcBef>
                <a:spcPts val="0"/>
              </a:spcBef>
              <a:spcAft>
                <a:spcPts val="0"/>
              </a:spcAft>
              <a:buNone/>
            </a:pPr>
            <a:r>
              <a:rPr lang="en" sz="1800">
                <a:solidFill>
                  <a:srgbClr val="001320"/>
                </a:solidFill>
                <a:highlight>
                  <a:srgbClr val="FFFFFF"/>
                </a:highlight>
              </a:rPr>
              <a:t>										PAUL (1 CORINTHIANS 3:12-15)</a:t>
            </a:r>
            <a:endParaRPr sz="1800">
              <a:solidFill>
                <a:srgbClr val="001320"/>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2"/>
          <p:cNvSpPr txBox="1"/>
          <p:nvPr>
            <p:ph type="title"/>
          </p:nvPr>
        </p:nvSpPr>
        <p:spPr>
          <a:xfrm>
            <a:off x="311700" y="448225"/>
            <a:ext cx="8520600" cy="42807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i="1" lang="en" sz="2100"/>
              <a:t>THIS IS</a:t>
            </a:r>
            <a:endParaRPr i="1" sz="2100"/>
          </a:p>
          <a:p>
            <a:pPr indent="0" lvl="0" marL="0" rtl="0" algn="l">
              <a:spcBef>
                <a:spcPts val="0"/>
              </a:spcBef>
              <a:spcAft>
                <a:spcPts val="0"/>
              </a:spcAft>
              <a:buNone/>
            </a:pPr>
            <a:r>
              <a:t/>
            </a:r>
            <a:endParaRPr sz="1800"/>
          </a:p>
          <a:p>
            <a:pPr indent="457200" lvl="0" marL="0" rtl="0" algn="l">
              <a:spcBef>
                <a:spcPts val="0"/>
              </a:spcBef>
              <a:spcAft>
                <a:spcPts val="0"/>
              </a:spcAft>
              <a:buNone/>
            </a:pPr>
            <a:r>
              <a:rPr lang="en" sz="2800" u="sng"/>
              <a:t>THE LAW OF REWARDS:</a:t>
            </a:r>
            <a:endParaRPr sz="2800" u="sng"/>
          </a:p>
          <a:p>
            <a:pPr indent="457200" lvl="0" marL="0" rtl="0" algn="l">
              <a:spcBef>
                <a:spcPts val="0"/>
              </a:spcBef>
              <a:spcAft>
                <a:spcPts val="0"/>
              </a:spcAft>
              <a:buNone/>
            </a:pPr>
            <a:r>
              <a:t/>
            </a:r>
            <a:endParaRPr sz="2500" u="sng"/>
          </a:p>
          <a:p>
            <a:pPr indent="457200" lvl="0" marL="0" rtl="0" algn="l">
              <a:spcBef>
                <a:spcPts val="0"/>
              </a:spcBef>
              <a:spcAft>
                <a:spcPts val="0"/>
              </a:spcAft>
              <a:buNone/>
            </a:pPr>
            <a:r>
              <a:rPr lang="en" sz="2500" u="sng"/>
              <a:t>		</a:t>
            </a:r>
            <a:r>
              <a:rPr lang="en" sz="2500"/>
              <a:t>WHILE OUR FAITH DETERMINES</a:t>
            </a:r>
            <a:endParaRPr sz="2500"/>
          </a:p>
          <a:p>
            <a:pPr indent="457200" lvl="0" marL="0" rtl="0" algn="l">
              <a:spcBef>
                <a:spcPts val="0"/>
              </a:spcBef>
              <a:spcAft>
                <a:spcPts val="0"/>
              </a:spcAft>
              <a:buNone/>
            </a:pPr>
            <a:r>
              <a:rPr lang="en" sz="2500"/>
              <a:t>			OUR</a:t>
            </a:r>
            <a:r>
              <a:rPr i="1" lang="en" sz="2500"/>
              <a:t> ETERNAL DESTINATION</a:t>
            </a:r>
            <a:r>
              <a:rPr lang="en" sz="2500"/>
              <a:t>,</a:t>
            </a:r>
            <a:endParaRPr sz="2500"/>
          </a:p>
          <a:p>
            <a:pPr indent="457200" lvl="0" marL="0" rtl="0" algn="l">
              <a:spcBef>
                <a:spcPts val="0"/>
              </a:spcBef>
              <a:spcAft>
                <a:spcPts val="0"/>
              </a:spcAft>
              <a:buNone/>
            </a:pPr>
            <a:r>
              <a:rPr lang="en" sz="2500"/>
              <a:t>				OUR BEHAVIOR DETERMINES</a:t>
            </a:r>
            <a:endParaRPr sz="2500"/>
          </a:p>
          <a:p>
            <a:pPr indent="457200" lvl="0" marL="0" rtl="0" algn="l">
              <a:spcBef>
                <a:spcPts val="0"/>
              </a:spcBef>
              <a:spcAft>
                <a:spcPts val="0"/>
              </a:spcAft>
              <a:buNone/>
            </a:pPr>
            <a:r>
              <a:rPr lang="en" sz="2500"/>
              <a:t>					OUR </a:t>
            </a:r>
            <a:r>
              <a:rPr i="1" lang="en" sz="2500"/>
              <a:t>ETERNAL REWARDS.</a:t>
            </a:r>
            <a:endParaRPr i="1" sz="25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3540"/>
              <a:t>WHAT DOES THIS EVALUATION LOOK LIKE?</a:t>
            </a:r>
            <a:endParaRPr sz="34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8"/>
          <p:cNvSpPr txBox="1"/>
          <p:nvPr>
            <p:ph type="ctrTitle"/>
          </p:nvPr>
        </p:nvSpPr>
        <p:spPr>
          <a:xfrm>
            <a:off x="311700" y="223050"/>
            <a:ext cx="8520600" cy="211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80" name="Google Shape;80;p18"/>
          <p:cNvSpPr txBox="1"/>
          <p:nvPr>
            <p:ph idx="1" type="subTitle"/>
          </p:nvPr>
        </p:nvSpPr>
        <p:spPr>
          <a:xfrm>
            <a:off x="311700" y="625825"/>
            <a:ext cx="8520600" cy="4068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highlight>
                  <a:srgbClr val="FFFFFF"/>
                </a:highlight>
              </a:rPr>
              <a:t>“</a:t>
            </a:r>
            <a:r>
              <a:rPr lang="en" sz="2500">
                <a:solidFill>
                  <a:srgbClr val="FF0000"/>
                </a:solidFill>
                <a:highlight>
                  <a:srgbClr val="FFFFFF"/>
                </a:highlight>
              </a:rPr>
              <a:t>Therefore I tell you: Don’t worry about your life, what you will eat or what you will drink; or about your body, what you will wear. Isn’t life more than food and the body more than clothing? Consider the birds of the sky: They don’t sow or reap or gather into barns, yet your heavenly Father feeds them. Aren’t you worth more than they? Can any of you add one moment to his life span by worrying?</a:t>
            </a:r>
            <a:endParaRPr sz="250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4"/>
          <p:cNvSpPr txBox="1"/>
          <p:nvPr>
            <p:ph type="title"/>
          </p:nvPr>
        </p:nvSpPr>
        <p:spPr>
          <a:xfrm>
            <a:off x="311700" y="493050"/>
            <a:ext cx="8520600" cy="41127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sz="2700"/>
              <a:t>1.	YOU WILL BE EVALUATED BY GOD  </a:t>
            </a:r>
            <a:endParaRPr sz="2700"/>
          </a:p>
          <a:p>
            <a:pPr indent="0" lvl="0" marL="914400" rtl="0" algn="l">
              <a:spcBef>
                <a:spcPts val="0"/>
              </a:spcBef>
              <a:spcAft>
                <a:spcPts val="0"/>
              </a:spcAft>
              <a:buNone/>
            </a:pPr>
            <a:r>
              <a:rPr lang="en" sz="2700"/>
              <a:t>     FOLLOWING YOUR LIFE ON EARTH</a:t>
            </a:r>
            <a:endParaRPr sz="2700"/>
          </a:p>
          <a:p>
            <a:pPr indent="0" lvl="0" marL="914400" rtl="0" algn="l">
              <a:spcBef>
                <a:spcPts val="0"/>
              </a:spcBef>
              <a:spcAft>
                <a:spcPts val="0"/>
              </a:spcAft>
              <a:buNone/>
            </a:pPr>
            <a:r>
              <a:t/>
            </a:r>
            <a:endParaRPr sz="2700"/>
          </a:p>
          <a:p>
            <a:pPr indent="0" lvl="0" marL="914400" rtl="0" algn="l">
              <a:spcBef>
                <a:spcPts val="0"/>
              </a:spcBef>
              <a:spcAft>
                <a:spcPts val="0"/>
              </a:spcAft>
              <a:buNone/>
            </a:pPr>
            <a:r>
              <a:rPr b="1" lang="en" sz="1700">
                <a:highlight>
                  <a:srgbClr val="FFFFFF"/>
                </a:highlight>
                <a:uFill>
                  <a:noFill/>
                </a:uFill>
                <a:hlinkClick r:id="rId3"/>
              </a:rPr>
              <a:t>12</a:t>
            </a:r>
            <a:r>
              <a:rPr lang="en" sz="1700">
                <a:highlight>
                  <a:srgbClr val="FFFFFF"/>
                </a:highlight>
              </a:rPr>
              <a:t> …“</a:t>
            </a:r>
            <a:r>
              <a:rPr lang="en" sz="1700">
                <a:solidFill>
                  <a:srgbClr val="FF0000"/>
                </a:solidFill>
                <a:highlight>
                  <a:srgbClr val="FFFFFF"/>
                </a:highlight>
              </a:rPr>
              <a:t>When you give a luncheon or dinner, do not invite your friends, your brothers or sisters, your relatives, or your rich neighbors; if you do, they may invite you back and so you will be repaid. </a:t>
            </a:r>
            <a:r>
              <a:rPr b="1" lang="en" sz="1700">
                <a:highlight>
                  <a:srgbClr val="FFFFFF"/>
                </a:highlight>
                <a:uFill>
                  <a:noFill/>
                </a:uFill>
                <a:hlinkClick r:id="rId4"/>
              </a:rPr>
              <a:t>13</a:t>
            </a:r>
            <a:r>
              <a:rPr lang="en" sz="1700">
                <a:solidFill>
                  <a:srgbClr val="FF0000"/>
                </a:solidFill>
                <a:highlight>
                  <a:srgbClr val="FFFFFF"/>
                </a:highlight>
              </a:rPr>
              <a:t> But when you give a banquet, invite the poor, the crippled, the lame, the blind, </a:t>
            </a:r>
            <a:r>
              <a:rPr b="1" lang="en" sz="1700">
                <a:highlight>
                  <a:srgbClr val="FFFFFF"/>
                </a:highlight>
                <a:uFill>
                  <a:noFill/>
                </a:uFill>
                <a:hlinkClick r:id="rId5"/>
              </a:rPr>
              <a:t>14</a:t>
            </a:r>
            <a:r>
              <a:rPr lang="en" sz="1700">
                <a:solidFill>
                  <a:srgbClr val="FF0000"/>
                </a:solidFill>
                <a:highlight>
                  <a:srgbClr val="FFFFFF"/>
                </a:highlight>
              </a:rPr>
              <a:t> and you will be blessed. Although they cannot repay you, you will be repaid at the resurrection of the righteous</a:t>
            </a:r>
            <a:r>
              <a:rPr lang="en" sz="1700">
                <a:highlight>
                  <a:srgbClr val="FFFFFF"/>
                </a:highlight>
              </a:rPr>
              <a:t>.”</a:t>
            </a:r>
            <a:endParaRPr sz="1700">
              <a:highlight>
                <a:srgbClr val="FFFFFF"/>
              </a:highlight>
            </a:endParaRPr>
          </a:p>
          <a:p>
            <a:pPr indent="0" lvl="0" marL="914400" rtl="0" algn="l">
              <a:spcBef>
                <a:spcPts val="0"/>
              </a:spcBef>
              <a:spcAft>
                <a:spcPts val="0"/>
              </a:spcAft>
              <a:buNone/>
            </a:pPr>
            <a:r>
              <a:t/>
            </a:r>
            <a:endParaRPr sz="1700">
              <a:highlight>
                <a:srgbClr val="FFFFFF"/>
              </a:highlight>
            </a:endParaRPr>
          </a:p>
          <a:p>
            <a:pPr indent="0" lvl="0" marL="914400" rtl="0" algn="l">
              <a:spcBef>
                <a:spcPts val="0"/>
              </a:spcBef>
              <a:spcAft>
                <a:spcPts val="0"/>
              </a:spcAft>
              <a:buNone/>
            </a:pPr>
            <a:r>
              <a:rPr lang="en" sz="1700">
                <a:highlight>
                  <a:srgbClr val="FFFFFF"/>
                </a:highlight>
              </a:rPr>
              <a:t>JESUS (LUKE 14:12-14)</a:t>
            </a:r>
            <a:endParaRPr sz="1700">
              <a:highlight>
                <a:srgbClr val="FFFFFF"/>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5"/>
          <p:cNvSpPr txBox="1"/>
          <p:nvPr>
            <p:ph type="title"/>
          </p:nvPr>
        </p:nvSpPr>
        <p:spPr>
          <a:xfrm>
            <a:off x="311700" y="403400"/>
            <a:ext cx="8520600" cy="423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		2.  YOU WILL BE EVALUATED AT THE</a:t>
            </a:r>
            <a:endParaRPr sz="2700"/>
          </a:p>
          <a:p>
            <a:pPr indent="0" lvl="0" marL="0" rtl="0" algn="l">
              <a:spcBef>
                <a:spcPts val="0"/>
              </a:spcBef>
              <a:spcAft>
                <a:spcPts val="0"/>
              </a:spcAft>
              <a:buNone/>
            </a:pPr>
            <a:r>
              <a:rPr lang="en" sz="2700"/>
              <a:t>			SECOND COMING OF CHRIST.</a:t>
            </a:r>
            <a:endParaRPr sz="2700"/>
          </a:p>
          <a:p>
            <a:pPr indent="0" lvl="0" marL="0" rtl="0" algn="l">
              <a:spcBef>
                <a:spcPts val="0"/>
              </a:spcBef>
              <a:spcAft>
                <a:spcPts val="0"/>
              </a:spcAft>
              <a:buNone/>
            </a:pPr>
            <a:r>
              <a:t/>
            </a:r>
            <a:endParaRPr sz="2700"/>
          </a:p>
          <a:p>
            <a:pPr indent="0" lvl="0" marL="914400" rtl="0" algn="l">
              <a:spcBef>
                <a:spcPts val="0"/>
              </a:spcBef>
              <a:spcAft>
                <a:spcPts val="0"/>
              </a:spcAft>
              <a:buNone/>
            </a:pPr>
            <a:r>
              <a:rPr b="1" lang="en" sz="1750">
                <a:highlight>
                  <a:srgbClr val="FFFFFF"/>
                </a:highlight>
                <a:uFill>
                  <a:noFill/>
                </a:uFill>
                <a:hlinkClick r:id="rId3"/>
              </a:rPr>
              <a:t>27</a:t>
            </a:r>
            <a:r>
              <a:rPr lang="en" sz="2100">
                <a:solidFill>
                  <a:srgbClr val="FF0000"/>
                </a:solidFill>
                <a:highlight>
                  <a:srgbClr val="FFFFFF"/>
                </a:highlight>
              </a:rPr>
              <a:t> For the Son of Man is going to come in his Father’s glory with his angels, and then he will reward each person according to what they</a:t>
            </a:r>
            <a:endParaRPr sz="2100">
              <a:solidFill>
                <a:srgbClr val="FF0000"/>
              </a:solidFill>
              <a:highlight>
                <a:srgbClr val="FFFFFF"/>
              </a:highlight>
            </a:endParaRPr>
          </a:p>
          <a:p>
            <a:pPr indent="457200" lvl="0" marL="457200" rtl="0" algn="l">
              <a:spcBef>
                <a:spcPts val="0"/>
              </a:spcBef>
              <a:spcAft>
                <a:spcPts val="0"/>
              </a:spcAft>
              <a:buNone/>
            </a:pPr>
            <a:r>
              <a:rPr lang="en" sz="2100">
                <a:solidFill>
                  <a:srgbClr val="FF0000"/>
                </a:solidFill>
                <a:highlight>
                  <a:srgbClr val="FFFFFF"/>
                </a:highlight>
              </a:rPr>
              <a:t>have done.</a:t>
            </a:r>
            <a:endParaRPr sz="2100">
              <a:solidFill>
                <a:srgbClr val="FF0000"/>
              </a:solidFill>
              <a:highlight>
                <a:srgbClr val="FFFFFF"/>
              </a:highlight>
            </a:endParaRPr>
          </a:p>
          <a:p>
            <a:pPr indent="457200" lvl="0" marL="457200" rtl="0" algn="l">
              <a:spcBef>
                <a:spcPts val="0"/>
              </a:spcBef>
              <a:spcAft>
                <a:spcPts val="0"/>
              </a:spcAft>
              <a:buNone/>
            </a:pPr>
            <a:r>
              <a:t/>
            </a:r>
            <a:endParaRPr sz="2100">
              <a:highlight>
                <a:srgbClr val="FFFFFF"/>
              </a:highlight>
            </a:endParaRPr>
          </a:p>
          <a:p>
            <a:pPr indent="0" lvl="0" marL="0" rtl="0" algn="l">
              <a:spcBef>
                <a:spcPts val="0"/>
              </a:spcBef>
              <a:spcAft>
                <a:spcPts val="0"/>
              </a:spcAft>
              <a:buNone/>
            </a:pPr>
            <a:r>
              <a:t/>
            </a:r>
            <a:endParaRPr sz="2100">
              <a:highlight>
                <a:srgbClr val="FFFFFF"/>
              </a:highlight>
            </a:endParaRPr>
          </a:p>
          <a:p>
            <a:pPr indent="0" lvl="0" marL="0" rtl="0" algn="l">
              <a:spcBef>
                <a:spcPts val="0"/>
              </a:spcBef>
              <a:spcAft>
                <a:spcPts val="0"/>
              </a:spcAft>
              <a:buNone/>
            </a:pPr>
            <a:r>
              <a:rPr lang="en" sz="2100">
                <a:highlight>
                  <a:srgbClr val="FFFFFF"/>
                </a:highlight>
              </a:rPr>
              <a:t>		JESUS (MATTHEW 16:27)</a:t>
            </a:r>
            <a:endParaRPr sz="2100">
              <a:highlight>
                <a:srgbClr val="FFFFFF"/>
              </a:highlight>
            </a:endParaRPr>
          </a:p>
          <a:p>
            <a:pPr indent="0" lvl="0" marL="0" rtl="0" algn="l">
              <a:spcBef>
                <a:spcPts val="0"/>
              </a:spcBef>
              <a:spcAft>
                <a:spcPts val="0"/>
              </a:spcAft>
              <a:buNone/>
            </a:pPr>
            <a:r>
              <a:t/>
            </a:r>
            <a:endParaRPr sz="2100">
              <a:highlight>
                <a:srgbClr val="FFFFFF"/>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6"/>
          <p:cNvSpPr txBox="1"/>
          <p:nvPr>
            <p:ph type="title"/>
          </p:nvPr>
        </p:nvSpPr>
        <p:spPr>
          <a:xfrm>
            <a:off x="311700" y="537875"/>
            <a:ext cx="8520600" cy="415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		3.  YOU WILL BE PERSONALLY </a:t>
            </a:r>
            <a:endParaRPr sz="2700"/>
          </a:p>
          <a:p>
            <a:pPr indent="0" lvl="0" marL="0" rtl="0" algn="l">
              <a:spcBef>
                <a:spcPts val="0"/>
              </a:spcBef>
              <a:spcAft>
                <a:spcPts val="0"/>
              </a:spcAft>
              <a:buNone/>
            </a:pPr>
            <a:r>
              <a:rPr lang="en" sz="2700"/>
              <a:t>			EVALUATED BY JESUS CHRIST.</a:t>
            </a:r>
            <a:endParaRPr sz="2700"/>
          </a:p>
          <a:p>
            <a:pPr indent="0" lvl="0" marL="0" rtl="0" algn="l">
              <a:spcBef>
                <a:spcPts val="0"/>
              </a:spcBef>
              <a:spcAft>
                <a:spcPts val="0"/>
              </a:spcAft>
              <a:buNone/>
            </a:pPr>
            <a:r>
              <a:t/>
            </a:r>
            <a:endParaRPr sz="2700"/>
          </a:p>
          <a:p>
            <a:pPr indent="457200" lvl="0" marL="0" rtl="0" algn="l">
              <a:spcBef>
                <a:spcPts val="0"/>
              </a:spcBef>
              <a:spcAft>
                <a:spcPts val="0"/>
              </a:spcAft>
              <a:buNone/>
            </a:pPr>
            <a:r>
              <a:rPr lang="en" sz="2700"/>
              <a:t>     </a:t>
            </a:r>
            <a:r>
              <a:rPr b="1" lang="en" sz="2000">
                <a:highlight>
                  <a:srgbClr val="FFFFFF"/>
                </a:highlight>
                <a:uFill>
                  <a:noFill/>
                </a:uFill>
                <a:hlinkClick r:id="rId3"/>
              </a:rPr>
              <a:t>10</a:t>
            </a:r>
            <a:r>
              <a:rPr lang="en" sz="2000">
                <a:highlight>
                  <a:srgbClr val="FFFFFF"/>
                </a:highlight>
              </a:rPr>
              <a:t> For we must all appear before the judgment </a:t>
            </a:r>
            <a:endParaRPr sz="2000">
              <a:highlight>
                <a:srgbClr val="FFFFFF"/>
              </a:highlight>
            </a:endParaRPr>
          </a:p>
          <a:p>
            <a:pPr indent="0" lvl="0" marL="914400" rtl="0" algn="l">
              <a:spcBef>
                <a:spcPts val="0"/>
              </a:spcBef>
              <a:spcAft>
                <a:spcPts val="0"/>
              </a:spcAft>
              <a:buNone/>
            </a:pPr>
            <a:r>
              <a:rPr lang="en" sz="2000">
                <a:highlight>
                  <a:srgbClr val="FFFFFF"/>
                </a:highlight>
              </a:rPr>
              <a:t>seat of Christ, so that each of us may receive</a:t>
            </a:r>
            <a:endParaRPr sz="2000">
              <a:highlight>
                <a:srgbClr val="FFFFFF"/>
              </a:highlight>
            </a:endParaRPr>
          </a:p>
          <a:p>
            <a:pPr indent="0" lvl="0" marL="914400" rtl="0" algn="l">
              <a:spcBef>
                <a:spcPts val="0"/>
              </a:spcBef>
              <a:spcAft>
                <a:spcPts val="0"/>
              </a:spcAft>
              <a:buNone/>
            </a:pPr>
            <a:r>
              <a:rPr lang="en" sz="2000">
                <a:highlight>
                  <a:srgbClr val="FFFFFF"/>
                </a:highlight>
              </a:rPr>
              <a:t>what is due us for the things done while in the </a:t>
            </a:r>
            <a:endParaRPr sz="2000">
              <a:highlight>
                <a:srgbClr val="FFFFFF"/>
              </a:highlight>
            </a:endParaRPr>
          </a:p>
          <a:p>
            <a:pPr indent="0" lvl="0" marL="914400" rtl="0" algn="l">
              <a:spcBef>
                <a:spcPts val="0"/>
              </a:spcBef>
              <a:spcAft>
                <a:spcPts val="0"/>
              </a:spcAft>
              <a:buNone/>
            </a:pPr>
            <a:r>
              <a:rPr lang="en" sz="2000">
                <a:highlight>
                  <a:srgbClr val="FFFFFF"/>
                </a:highlight>
              </a:rPr>
              <a:t>body, whether good or bad.</a:t>
            </a:r>
            <a:endParaRPr sz="2000">
              <a:highlight>
                <a:srgbClr val="FFFFFF"/>
              </a:highlight>
            </a:endParaRPr>
          </a:p>
          <a:p>
            <a:pPr indent="0" lvl="0" marL="0" rtl="0" algn="l">
              <a:spcBef>
                <a:spcPts val="0"/>
              </a:spcBef>
              <a:spcAft>
                <a:spcPts val="0"/>
              </a:spcAft>
              <a:buNone/>
            </a:pPr>
            <a:r>
              <a:t/>
            </a:r>
            <a:endParaRPr sz="2000">
              <a:highlight>
                <a:srgbClr val="FFFFFF"/>
              </a:highlight>
            </a:endParaRPr>
          </a:p>
          <a:p>
            <a:pPr indent="0" lvl="0" marL="0" rtl="0" algn="l">
              <a:spcBef>
                <a:spcPts val="0"/>
              </a:spcBef>
              <a:spcAft>
                <a:spcPts val="0"/>
              </a:spcAft>
              <a:buNone/>
            </a:pPr>
            <a:r>
              <a:t/>
            </a:r>
            <a:endParaRPr sz="2000">
              <a:highlight>
                <a:srgbClr val="FFFFFF"/>
              </a:highlight>
            </a:endParaRPr>
          </a:p>
          <a:p>
            <a:pPr indent="0" lvl="0" marL="0" rtl="0" algn="l">
              <a:spcBef>
                <a:spcPts val="0"/>
              </a:spcBef>
              <a:spcAft>
                <a:spcPts val="0"/>
              </a:spcAft>
              <a:buNone/>
            </a:pPr>
            <a:r>
              <a:rPr lang="en" sz="2000">
                <a:highlight>
                  <a:srgbClr val="FFFFFF"/>
                </a:highlight>
              </a:rPr>
              <a:t>									PAUL (2 CORINTHIANS 5:10)</a:t>
            </a:r>
            <a:endParaRPr sz="2000">
              <a:highlight>
                <a:srgbClr val="FFFFFF"/>
              </a:highlight>
            </a:endParaRPr>
          </a:p>
          <a:p>
            <a:pPr indent="0" lvl="0" marL="0" rtl="0" algn="l">
              <a:spcBef>
                <a:spcPts val="0"/>
              </a:spcBef>
              <a:spcAft>
                <a:spcPts val="0"/>
              </a:spcAft>
              <a:buNone/>
            </a:pPr>
            <a:r>
              <a:rPr lang="en" sz="2000">
                <a:highlight>
                  <a:srgbClr val="FFFFFF"/>
                </a:highlight>
              </a:rPr>
              <a:t>	</a:t>
            </a:r>
            <a:endParaRPr sz="2000">
              <a:highlight>
                <a:srgbClr val="FFFFFF"/>
              </a:high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7"/>
          <p:cNvSpPr txBox="1"/>
          <p:nvPr>
            <p:ph type="title"/>
          </p:nvPr>
        </p:nvSpPr>
        <p:spPr>
          <a:xfrm>
            <a:off x="311700" y="470650"/>
            <a:ext cx="8520600" cy="4179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		4.  YOU WILL BE EVALUATED ALONG</a:t>
            </a:r>
            <a:endParaRPr sz="2700"/>
          </a:p>
          <a:p>
            <a:pPr indent="0" lvl="0" marL="0" rtl="0" algn="l">
              <a:spcBef>
                <a:spcPts val="0"/>
              </a:spcBef>
              <a:spcAft>
                <a:spcPts val="0"/>
              </a:spcAft>
              <a:buNone/>
            </a:pPr>
            <a:r>
              <a:rPr lang="en" sz="2700"/>
              <a:t>			WITH ALL OTHER BELIEVERS</a:t>
            </a:r>
            <a:endParaRPr sz="2700"/>
          </a:p>
          <a:p>
            <a:pPr indent="0" lvl="0" marL="0" rtl="0" algn="just">
              <a:lnSpc>
                <a:spcPct val="100000"/>
              </a:lnSpc>
              <a:spcBef>
                <a:spcPts val="1200"/>
              </a:spcBef>
              <a:spcAft>
                <a:spcPts val="0"/>
              </a:spcAft>
              <a:buNone/>
            </a:pPr>
            <a:r>
              <a:rPr lang="en" sz="2700"/>
              <a:t>        </a:t>
            </a:r>
            <a:r>
              <a:rPr b="1" lang="en" sz="1888">
                <a:highlight>
                  <a:srgbClr val="FFFFFF"/>
                </a:highlight>
                <a:uFill>
                  <a:noFill/>
                </a:uFill>
                <a:hlinkClick r:id="rId3"/>
              </a:rPr>
              <a:t>10</a:t>
            </a:r>
            <a:r>
              <a:rPr lang="en" sz="1888">
                <a:highlight>
                  <a:srgbClr val="FFFFFF"/>
                </a:highlight>
              </a:rPr>
              <a:t>…..For we will all stand before God’s judgment seat.</a:t>
            </a:r>
            <a:endParaRPr sz="1888">
              <a:highlight>
                <a:srgbClr val="FFFFFF"/>
              </a:highlight>
            </a:endParaRPr>
          </a:p>
          <a:p>
            <a:pPr indent="457200" lvl="0" marL="0" rtl="0" algn="just">
              <a:lnSpc>
                <a:spcPct val="100000"/>
              </a:lnSpc>
              <a:spcBef>
                <a:spcPts val="1200"/>
              </a:spcBef>
              <a:spcAft>
                <a:spcPts val="0"/>
              </a:spcAft>
              <a:buNone/>
            </a:pPr>
            <a:r>
              <a:rPr lang="en" sz="1888">
                <a:highlight>
                  <a:srgbClr val="FFFFFF"/>
                </a:highlight>
              </a:rPr>
              <a:t>          </a:t>
            </a:r>
            <a:r>
              <a:rPr b="1" lang="en" sz="1888">
                <a:highlight>
                  <a:srgbClr val="FFFFFF"/>
                </a:highlight>
                <a:uFill>
                  <a:noFill/>
                </a:uFill>
                <a:hlinkClick r:id="rId4"/>
              </a:rPr>
              <a:t>11</a:t>
            </a:r>
            <a:r>
              <a:rPr lang="en" sz="1888">
                <a:highlight>
                  <a:srgbClr val="FFFFFF"/>
                </a:highlight>
              </a:rPr>
              <a:t> It is written:</a:t>
            </a:r>
            <a:endParaRPr sz="1888">
              <a:highlight>
                <a:srgbClr val="FFFFFF"/>
              </a:highlight>
            </a:endParaRPr>
          </a:p>
          <a:p>
            <a:pPr indent="457200" lvl="0" marL="457200" rtl="0" algn="just">
              <a:lnSpc>
                <a:spcPct val="100000"/>
              </a:lnSpc>
              <a:spcBef>
                <a:spcPts val="1200"/>
              </a:spcBef>
              <a:spcAft>
                <a:spcPts val="0"/>
              </a:spcAft>
              <a:buNone/>
            </a:pPr>
            <a:r>
              <a:rPr lang="en" sz="1888">
                <a:highlight>
                  <a:srgbClr val="FFFFFF"/>
                </a:highlight>
              </a:rPr>
              <a:t>“ ‘As surely as I live,’ says the Lord,</a:t>
            </a:r>
            <a:endParaRPr sz="1888">
              <a:highlight>
                <a:srgbClr val="FFFFFF"/>
              </a:highlight>
            </a:endParaRPr>
          </a:p>
          <a:p>
            <a:pPr indent="457200" lvl="0" marL="457200" rtl="0" algn="just">
              <a:lnSpc>
                <a:spcPct val="100000"/>
              </a:lnSpc>
              <a:spcBef>
                <a:spcPts val="1200"/>
              </a:spcBef>
              <a:spcAft>
                <a:spcPts val="0"/>
              </a:spcAft>
              <a:buNone/>
            </a:pPr>
            <a:r>
              <a:rPr lang="en" sz="1888">
                <a:highlight>
                  <a:srgbClr val="FFFFFF"/>
                </a:highlight>
              </a:rPr>
              <a:t>‘every knee will bow before me;</a:t>
            </a:r>
            <a:endParaRPr sz="1888">
              <a:highlight>
                <a:srgbClr val="FFFFFF"/>
              </a:highlight>
            </a:endParaRPr>
          </a:p>
          <a:p>
            <a:pPr indent="457200" lvl="0" marL="457200" rtl="0" algn="just">
              <a:lnSpc>
                <a:spcPct val="100000"/>
              </a:lnSpc>
              <a:spcBef>
                <a:spcPts val="1200"/>
              </a:spcBef>
              <a:spcAft>
                <a:spcPts val="0"/>
              </a:spcAft>
              <a:buNone/>
            </a:pPr>
            <a:r>
              <a:rPr lang="en" sz="1888">
                <a:highlight>
                  <a:srgbClr val="FFFFFF"/>
                </a:highlight>
              </a:rPr>
              <a:t>every tongue will acknowledge God.’ ” </a:t>
            </a:r>
            <a:endParaRPr b="1" baseline="30000" i="1" sz="1888">
              <a:highlight>
                <a:srgbClr val="FFFFFF"/>
              </a:highlight>
            </a:endParaRPr>
          </a:p>
          <a:p>
            <a:pPr indent="0" lvl="0" marL="0" rtl="0" algn="just">
              <a:lnSpc>
                <a:spcPct val="100000"/>
              </a:lnSpc>
              <a:spcBef>
                <a:spcPts val="1200"/>
              </a:spcBef>
              <a:spcAft>
                <a:spcPts val="0"/>
              </a:spcAft>
              <a:buNone/>
            </a:pPr>
            <a:r>
              <a:rPr b="1" baseline="30000" i="1" lang="en" sz="1888">
                <a:highlight>
                  <a:srgbClr val="FFFFFF"/>
                </a:highlight>
              </a:rPr>
              <a:t>                    </a:t>
            </a:r>
            <a:r>
              <a:rPr b="1" lang="en" sz="1888">
                <a:highlight>
                  <a:srgbClr val="FFFFFF"/>
                </a:highlight>
              </a:rPr>
              <a:t>12 </a:t>
            </a:r>
            <a:r>
              <a:rPr lang="en" sz="1888">
                <a:highlight>
                  <a:srgbClr val="FFFFFF"/>
                </a:highlight>
              </a:rPr>
              <a:t>So then, each of us will give an account of ourselves to God.</a:t>
            </a:r>
            <a:endParaRPr sz="1888">
              <a:highlight>
                <a:srgbClr val="FFFFFF"/>
              </a:highlight>
            </a:endParaRPr>
          </a:p>
          <a:p>
            <a:pPr indent="0" lvl="0" marL="0" rtl="0" algn="just">
              <a:lnSpc>
                <a:spcPct val="100000"/>
              </a:lnSpc>
              <a:spcBef>
                <a:spcPts val="1200"/>
              </a:spcBef>
              <a:spcAft>
                <a:spcPts val="0"/>
              </a:spcAft>
              <a:buNone/>
            </a:pPr>
            <a:r>
              <a:rPr lang="en" sz="1888">
                <a:highlight>
                  <a:srgbClr val="FFFFFF"/>
                </a:highlight>
              </a:rPr>
              <a:t>											PAUL (ROMANS 14:10-11)</a:t>
            </a:r>
            <a:endParaRPr sz="1888">
              <a:highlight>
                <a:srgbClr val="FFFFFF"/>
              </a:highlight>
            </a:endParaRPr>
          </a:p>
          <a:p>
            <a:pPr indent="0" lvl="0" marL="0" rtl="0" algn="l">
              <a:spcBef>
                <a:spcPts val="1200"/>
              </a:spcBef>
              <a:spcAft>
                <a:spcPts val="0"/>
              </a:spcAft>
              <a:buNone/>
            </a:pPr>
            <a:r>
              <a:rPr lang="en" sz="2700"/>
              <a:t> </a:t>
            </a:r>
            <a:endParaRPr sz="27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8"/>
          <p:cNvSpPr txBox="1"/>
          <p:nvPr>
            <p:ph type="title"/>
          </p:nvPr>
        </p:nvSpPr>
        <p:spPr>
          <a:xfrm>
            <a:off x="311700" y="549100"/>
            <a:ext cx="8520600" cy="410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		5.  YOU WILL BE EVALUATED ON THE</a:t>
            </a:r>
            <a:endParaRPr sz="2700"/>
          </a:p>
          <a:p>
            <a:pPr indent="0" lvl="0" marL="0" rtl="0" algn="l">
              <a:spcBef>
                <a:spcPts val="0"/>
              </a:spcBef>
              <a:spcAft>
                <a:spcPts val="0"/>
              </a:spcAft>
              <a:buNone/>
            </a:pPr>
            <a:r>
              <a:rPr lang="en" sz="2700"/>
              <a:t>			 BASIS OF YOUR WORKS ALONE</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2000">
                <a:highlight>
                  <a:srgbClr val="FFFFFF"/>
                </a:highlight>
              </a:rPr>
              <a:t> </a:t>
            </a:r>
            <a:r>
              <a:rPr b="1" lang="en" sz="2000">
                <a:highlight>
                  <a:srgbClr val="FFFFFF"/>
                </a:highlight>
                <a:uFill>
                  <a:noFill/>
                </a:uFill>
                <a:hlinkClick r:id="rId3"/>
              </a:rPr>
              <a:t>13</a:t>
            </a:r>
            <a:r>
              <a:rPr lang="en" sz="2000">
                <a:highlight>
                  <a:srgbClr val="FFFFFF"/>
                </a:highlight>
              </a:rPr>
              <a:t> their work will be shown for what it is, because the Day will bring it to light. It will be revealed with fire, and the fire will test the quality of each person’s work.</a:t>
            </a:r>
            <a:r>
              <a:rPr lang="en" sz="2000">
                <a:solidFill>
                  <a:srgbClr val="001320"/>
                </a:solidFill>
                <a:highlight>
                  <a:srgbClr val="FFFFFF"/>
                </a:highlight>
              </a:rPr>
              <a:t> </a:t>
            </a:r>
            <a:endParaRPr sz="2000">
              <a:solidFill>
                <a:srgbClr val="001320"/>
              </a:solidFill>
              <a:highlight>
                <a:srgbClr val="FFFFFF"/>
              </a:highlight>
            </a:endParaRPr>
          </a:p>
          <a:p>
            <a:pPr indent="0" lvl="0" marL="0" rtl="0" algn="l">
              <a:spcBef>
                <a:spcPts val="0"/>
              </a:spcBef>
              <a:spcAft>
                <a:spcPts val="0"/>
              </a:spcAft>
              <a:buNone/>
            </a:pPr>
            <a:r>
              <a:t/>
            </a:r>
            <a:endParaRPr sz="2000">
              <a:solidFill>
                <a:srgbClr val="001320"/>
              </a:solidFill>
              <a:highlight>
                <a:srgbClr val="FFFFFF"/>
              </a:highlight>
            </a:endParaRPr>
          </a:p>
          <a:p>
            <a:pPr indent="0" lvl="0" marL="0" rtl="0" algn="l">
              <a:spcBef>
                <a:spcPts val="0"/>
              </a:spcBef>
              <a:spcAft>
                <a:spcPts val="0"/>
              </a:spcAft>
              <a:buNone/>
            </a:pPr>
            <a:r>
              <a:t/>
            </a:r>
            <a:endParaRPr sz="2000">
              <a:solidFill>
                <a:srgbClr val="001320"/>
              </a:solidFill>
              <a:highlight>
                <a:srgbClr val="FFFFFF"/>
              </a:highlight>
            </a:endParaRPr>
          </a:p>
          <a:p>
            <a:pPr indent="0" lvl="0" marL="0" rtl="0" algn="l">
              <a:spcBef>
                <a:spcPts val="0"/>
              </a:spcBef>
              <a:spcAft>
                <a:spcPts val="0"/>
              </a:spcAft>
              <a:buNone/>
            </a:pPr>
            <a:r>
              <a:rPr lang="en" sz="2000">
                <a:solidFill>
                  <a:srgbClr val="001320"/>
                </a:solidFill>
                <a:highlight>
                  <a:srgbClr val="FFFFFF"/>
                </a:highlight>
              </a:rPr>
              <a:t>									PAUL (CORINTHIANS 3:13)</a:t>
            </a:r>
            <a:endParaRPr sz="2000">
              <a:solidFill>
                <a:srgbClr val="001320"/>
              </a:solidFill>
              <a:highlight>
                <a:srgbClr val="FFFFFF"/>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9"/>
          <p:cNvSpPr txBox="1"/>
          <p:nvPr>
            <p:ph type="title"/>
          </p:nvPr>
        </p:nvSpPr>
        <p:spPr>
          <a:xfrm>
            <a:off x="311700" y="515475"/>
            <a:ext cx="8520600" cy="402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		NEW DISCOVERIES…</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2400"/>
              <a:t>				SELF EVALUATION:</a:t>
            </a:r>
            <a:endParaRPr sz="2400"/>
          </a:p>
          <a:p>
            <a:pPr indent="0" lvl="0" marL="0" rtl="0" algn="l">
              <a:spcBef>
                <a:spcPts val="0"/>
              </a:spcBef>
              <a:spcAft>
                <a:spcPts val="0"/>
              </a:spcAft>
              <a:buNone/>
            </a:pPr>
            <a:r>
              <a:rPr lang="en" sz="2400"/>
              <a:t>				</a:t>
            </a:r>
            <a:endParaRPr sz="2400"/>
          </a:p>
          <a:p>
            <a:pPr indent="0" lvl="0" marL="0" rtl="0" algn="l">
              <a:spcBef>
                <a:spcPts val="0"/>
              </a:spcBef>
              <a:spcAft>
                <a:spcPts val="0"/>
              </a:spcAft>
              <a:buNone/>
            </a:pPr>
            <a:r>
              <a:rPr lang="en" sz="2400"/>
              <a:t>				</a:t>
            </a:r>
            <a:r>
              <a:rPr lang="en" sz="2000"/>
              <a:t>WHAT DECLARATIONS HAVE YOU </a:t>
            </a:r>
            <a:endParaRPr sz="2000"/>
          </a:p>
          <a:p>
            <a:pPr indent="457200" lvl="0" marL="1371600" rtl="0" algn="l">
              <a:spcBef>
                <a:spcPts val="0"/>
              </a:spcBef>
              <a:spcAft>
                <a:spcPts val="0"/>
              </a:spcAft>
              <a:buNone/>
            </a:pPr>
            <a:r>
              <a:rPr lang="en" sz="2000"/>
              <a:t>HEARD OR READ THAT ARE AT-ODDS</a:t>
            </a:r>
            <a:endParaRPr sz="2000"/>
          </a:p>
          <a:p>
            <a:pPr indent="457200" lvl="0" marL="1371600" rtl="0" algn="l">
              <a:spcBef>
                <a:spcPts val="0"/>
              </a:spcBef>
              <a:spcAft>
                <a:spcPts val="0"/>
              </a:spcAft>
              <a:buNone/>
            </a:pPr>
            <a:r>
              <a:rPr lang="en" sz="2000"/>
              <a:t>WITH YOUR PRIOR UNDERSTANDING?</a:t>
            </a:r>
            <a:endParaRPr sz="2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800"/>
              <a:t>“STRATEGY FOR ETERNAL REWARDS”</a:t>
            </a:r>
            <a:endParaRPr sz="28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1"/>
          <p:cNvSpPr txBox="1"/>
          <p:nvPr>
            <p:ph type="title"/>
          </p:nvPr>
        </p:nvSpPr>
        <p:spPr>
          <a:xfrm>
            <a:off x="311700" y="448225"/>
            <a:ext cx="8520600" cy="42807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en" sz="1800"/>
              <a:t>THIS IS</a:t>
            </a:r>
            <a:endParaRPr sz="1800"/>
          </a:p>
          <a:p>
            <a:pPr indent="0" lvl="0" marL="0" rtl="0" algn="l">
              <a:spcBef>
                <a:spcPts val="0"/>
              </a:spcBef>
              <a:spcAft>
                <a:spcPts val="0"/>
              </a:spcAft>
              <a:buNone/>
            </a:pPr>
            <a:r>
              <a:t/>
            </a:r>
            <a:endParaRPr sz="1800"/>
          </a:p>
          <a:p>
            <a:pPr indent="457200" lvl="0" marL="0" rtl="0" algn="l">
              <a:spcBef>
                <a:spcPts val="0"/>
              </a:spcBef>
              <a:spcAft>
                <a:spcPts val="0"/>
              </a:spcAft>
              <a:buNone/>
            </a:pPr>
            <a:r>
              <a:rPr lang="en" sz="2800" u="sng"/>
              <a:t>THE LAW OF REWARDS:</a:t>
            </a:r>
            <a:endParaRPr sz="2800" u="sng"/>
          </a:p>
          <a:p>
            <a:pPr indent="457200" lvl="0" marL="0" rtl="0" algn="l">
              <a:spcBef>
                <a:spcPts val="0"/>
              </a:spcBef>
              <a:spcAft>
                <a:spcPts val="0"/>
              </a:spcAft>
              <a:buNone/>
            </a:pPr>
            <a:r>
              <a:t/>
            </a:r>
            <a:endParaRPr sz="2500" u="sng"/>
          </a:p>
          <a:p>
            <a:pPr indent="457200" lvl="0" marL="0" rtl="0" algn="l">
              <a:spcBef>
                <a:spcPts val="0"/>
              </a:spcBef>
              <a:spcAft>
                <a:spcPts val="0"/>
              </a:spcAft>
              <a:buNone/>
            </a:pPr>
            <a:r>
              <a:rPr lang="en" sz="2500" u="sng"/>
              <a:t>		</a:t>
            </a:r>
            <a:r>
              <a:rPr lang="en" sz="2500"/>
              <a:t>WHILE OUR FAITH DETERMINES</a:t>
            </a:r>
            <a:endParaRPr sz="2500"/>
          </a:p>
          <a:p>
            <a:pPr indent="457200" lvl="0" marL="0" rtl="0" algn="l">
              <a:spcBef>
                <a:spcPts val="0"/>
              </a:spcBef>
              <a:spcAft>
                <a:spcPts val="0"/>
              </a:spcAft>
              <a:buNone/>
            </a:pPr>
            <a:r>
              <a:rPr lang="en" sz="2500"/>
              <a:t>			OUR</a:t>
            </a:r>
            <a:r>
              <a:rPr i="1" lang="en" sz="2500"/>
              <a:t> ETERNAL DESTINATION</a:t>
            </a:r>
            <a:r>
              <a:rPr lang="en" sz="2500"/>
              <a:t>,</a:t>
            </a:r>
            <a:endParaRPr sz="2500"/>
          </a:p>
          <a:p>
            <a:pPr indent="457200" lvl="0" marL="0" rtl="0" algn="l">
              <a:spcBef>
                <a:spcPts val="0"/>
              </a:spcBef>
              <a:spcAft>
                <a:spcPts val="0"/>
              </a:spcAft>
              <a:buNone/>
            </a:pPr>
            <a:r>
              <a:rPr lang="en" sz="2500"/>
              <a:t>				OUR BEHAVIOR DETERMINES</a:t>
            </a:r>
            <a:endParaRPr sz="2500"/>
          </a:p>
          <a:p>
            <a:pPr indent="457200" lvl="0" marL="0" rtl="0" algn="l">
              <a:spcBef>
                <a:spcPts val="0"/>
              </a:spcBef>
              <a:spcAft>
                <a:spcPts val="0"/>
              </a:spcAft>
              <a:buNone/>
            </a:pPr>
            <a:r>
              <a:rPr lang="en" sz="2500"/>
              <a:t>					OUR </a:t>
            </a:r>
            <a:r>
              <a:rPr i="1" lang="en" sz="2500"/>
              <a:t>ETERNAL REWARDS.</a:t>
            </a:r>
            <a:endParaRPr i="1" sz="25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62"/>
          <p:cNvSpPr txBox="1"/>
          <p:nvPr>
            <p:ph type="title"/>
          </p:nvPr>
        </p:nvSpPr>
        <p:spPr>
          <a:xfrm>
            <a:off x="311700" y="493050"/>
            <a:ext cx="8520600" cy="41127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sz="2700"/>
              <a:t>1.	SERVE PEOPLE WHO CANNOT</a:t>
            </a:r>
            <a:endParaRPr sz="2700"/>
          </a:p>
          <a:p>
            <a:pPr indent="0" lvl="0" marL="914400" rtl="0" algn="l">
              <a:spcBef>
                <a:spcPts val="0"/>
              </a:spcBef>
              <a:spcAft>
                <a:spcPts val="0"/>
              </a:spcAft>
              <a:buNone/>
            </a:pPr>
            <a:r>
              <a:rPr lang="en" sz="2700"/>
              <a:t>	RECIPROCATE</a:t>
            </a:r>
            <a:endParaRPr sz="2700"/>
          </a:p>
          <a:p>
            <a:pPr indent="0" lvl="0" marL="914400" rtl="0" algn="l">
              <a:spcBef>
                <a:spcPts val="0"/>
              </a:spcBef>
              <a:spcAft>
                <a:spcPts val="0"/>
              </a:spcAft>
              <a:buNone/>
            </a:pPr>
            <a:r>
              <a:t/>
            </a:r>
            <a:endParaRPr sz="2700"/>
          </a:p>
          <a:p>
            <a:pPr indent="0" lvl="0" marL="914400" rtl="0" algn="l">
              <a:spcBef>
                <a:spcPts val="0"/>
              </a:spcBef>
              <a:spcAft>
                <a:spcPts val="0"/>
              </a:spcAft>
              <a:buNone/>
            </a:pPr>
            <a:r>
              <a:rPr b="1" lang="en" sz="1700">
                <a:highlight>
                  <a:srgbClr val="FFFFFF"/>
                </a:highlight>
                <a:uFill>
                  <a:noFill/>
                </a:uFill>
                <a:hlinkClick r:id="rId3"/>
              </a:rPr>
              <a:t>12</a:t>
            </a:r>
            <a:r>
              <a:rPr lang="en" sz="1700">
                <a:highlight>
                  <a:srgbClr val="FFFFFF"/>
                </a:highlight>
              </a:rPr>
              <a:t> …“</a:t>
            </a:r>
            <a:r>
              <a:rPr lang="en" sz="1700">
                <a:solidFill>
                  <a:srgbClr val="FF0000"/>
                </a:solidFill>
                <a:highlight>
                  <a:srgbClr val="FFFFFF"/>
                </a:highlight>
              </a:rPr>
              <a:t>When you give a luncheon or dinner, do not invite your friends, your brothers or sisters, your relatives, or your rich neighbors; if you do, they may invite you back and so you will be repaid. </a:t>
            </a:r>
            <a:r>
              <a:rPr b="1" lang="en" sz="1700">
                <a:highlight>
                  <a:srgbClr val="FFFFFF"/>
                </a:highlight>
                <a:uFill>
                  <a:noFill/>
                </a:uFill>
                <a:hlinkClick r:id="rId4"/>
              </a:rPr>
              <a:t>13</a:t>
            </a:r>
            <a:r>
              <a:rPr lang="en" sz="1700">
                <a:solidFill>
                  <a:srgbClr val="FF0000"/>
                </a:solidFill>
                <a:highlight>
                  <a:srgbClr val="FFFFFF"/>
                </a:highlight>
              </a:rPr>
              <a:t> But when you give a banquet, invite the poor, the crippled, the lame, the blind, </a:t>
            </a:r>
            <a:r>
              <a:rPr b="1" lang="en" sz="1700">
                <a:highlight>
                  <a:srgbClr val="FFFFFF"/>
                </a:highlight>
                <a:uFill>
                  <a:noFill/>
                </a:uFill>
                <a:hlinkClick r:id="rId5"/>
              </a:rPr>
              <a:t>14</a:t>
            </a:r>
            <a:r>
              <a:rPr lang="en" sz="1700">
                <a:highlight>
                  <a:srgbClr val="FFFFFF"/>
                </a:highlight>
              </a:rPr>
              <a:t> </a:t>
            </a:r>
            <a:r>
              <a:rPr lang="en" sz="1700">
                <a:solidFill>
                  <a:srgbClr val="FF0000"/>
                </a:solidFill>
                <a:highlight>
                  <a:srgbClr val="FFFFFF"/>
                </a:highlight>
              </a:rPr>
              <a:t>and you will be blessed. Although they cannot repay you, you will be repaid at the resurrection of the righteous</a:t>
            </a:r>
            <a:r>
              <a:rPr lang="en" sz="1700">
                <a:highlight>
                  <a:srgbClr val="FFFFFF"/>
                </a:highlight>
              </a:rPr>
              <a:t>.”</a:t>
            </a:r>
            <a:endParaRPr sz="1700">
              <a:highlight>
                <a:srgbClr val="FFFFFF"/>
              </a:highlight>
            </a:endParaRPr>
          </a:p>
          <a:p>
            <a:pPr indent="0" lvl="0" marL="914400" rtl="0" algn="l">
              <a:spcBef>
                <a:spcPts val="0"/>
              </a:spcBef>
              <a:spcAft>
                <a:spcPts val="0"/>
              </a:spcAft>
              <a:buNone/>
            </a:pPr>
            <a:r>
              <a:t/>
            </a:r>
            <a:endParaRPr sz="1700">
              <a:highlight>
                <a:srgbClr val="FFFFFF"/>
              </a:highlight>
            </a:endParaRPr>
          </a:p>
          <a:p>
            <a:pPr indent="0" lvl="0" marL="914400" rtl="0" algn="l">
              <a:spcBef>
                <a:spcPts val="0"/>
              </a:spcBef>
              <a:spcAft>
                <a:spcPts val="0"/>
              </a:spcAft>
              <a:buNone/>
            </a:pPr>
            <a:r>
              <a:rPr lang="en" sz="1700">
                <a:highlight>
                  <a:srgbClr val="FFFFFF"/>
                </a:highlight>
              </a:rPr>
              <a:t>JESUS (LUKE 14:12-14)</a:t>
            </a:r>
            <a:endParaRPr sz="1700">
              <a:highlight>
                <a:srgbClr val="FFFFFF"/>
              </a:high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3"/>
          <p:cNvSpPr txBox="1"/>
          <p:nvPr>
            <p:ph type="title"/>
          </p:nvPr>
        </p:nvSpPr>
        <p:spPr>
          <a:xfrm>
            <a:off x="311700" y="605125"/>
            <a:ext cx="8520600" cy="41799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sz="2700"/>
              <a:t>	2.  ASSIST PEOPLE WHO REPRESENT</a:t>
            </a:r>
            <a:endParaRPr sz="2700"/>
          </a:p>
          <a:p>
            <a:pPr indent="0" lvl="0" marL="457200" rtl="0" algn="l">
              <a:spcBef>
                <a:spcPts val="0"/>
              </a:spcBef>
              <a:spcAft>
                <a:spcPts val="0"/>
              </a:spcAft>
              <a:buNone/>
            </a:pPr>
            <a:r>
              <a:rPr lang="en" sz="2700"/>
              <a:t>		THE KINGDOM</a:t>
            </a:r>
            <a:endParaRPr sz="2700"/>
          </a:p>
          <a:p>
            <a:pPr indent="0" lvl="0" marL="457200" rtl="0" algn="l">
              <a:spcBef>
                <a:spcPts val="0"/>
              </a:spcBef>
              <a:spcAft>
                <a:spcPts val="0"/>
              </a:spcAft>
              <a:buNone/>
            </a:pPr>
            <a:r>
              <a:t/>
            </a:r>
            <a:endParaRPr sz="2700"/>
          </a:p>
          <a:p>
            <a:pPr indent="0" lvl="0" marL="0" rtl="0" algn="l">
              <a:spcBef>
                <a:spcPts val="0"/>
              </a:spcBef>
              <a:spcAft>
                <a:spcPts val="0"/>
              </a:spcAft>
              <a:buNone/>
            </a:pPr>
            <a:r>
              <a:rPr lang="en" sz="1800">
                <a:highlight>
                  <a:srgbClr val="FFFFFF"/>
                </a:highlight>
              </a:rPr>
              <a:t> </a:t>
            </a:r>
            <a:r>
              <a:rPr b="1" lang="en" sz="1800">
                <a:highlight>
                  <a:srgbClr val="FFFFFF"/>
                </a:highlight>
                <a:uFill>
                  <a:noFill/>
                </a:uFill>
                <a:hlinkClick r:id="rId3"/>
              </a:rPr>
              <a:t>41</a:t>
            </a:r>
            <a:r>
              <a:rPr lang="en" sz="1800">
                <a:highlight>
                  <a:srgbClr val="FFFFFF"/>
                </a:highlight>
              </a:rPr>
              <a:t> </a:t>
            </a:r>
            <a:r>
              <a:rPr lang="en" sz="1800">
                <a:solidFill>
                  <a:srgbClr val="FF0000"/>
                </a:solidFill>
                <a:highlight>
                  <a:srgbClr val="FFFFFF"/>
                </a:highlight>
              </a:rPr>
              <a:t>Whoever welcomes a prophet as a prophet will receive a prophet’s reward, and whoever welcomes a righteous person as a righteous person will receive a righteous person’s reward. </a:t>
            </a:r>
            <a:r>
              <a:rPr b="1" lang="en" sz="1800">
                <a:highlight>
                  <a:srgbClr val="FFFFFF"/>
                </a:highlight>
                <a:uFill>
                  <a:noFill/>
                </a:uFill>
                <a:hlinkClick r:id="rId4"/>
              </a:rPr>
              <a:t>42</a:t>
            </a:r>
            <a:r>
              <a:rPr lang="en" sz="1800">
                <a:highlight>
                  <a:srgbClr val="FFFFFF"/>
                </a:highlight>
              </a:rPr>
              <a:t> </a:t>
            </a:r>
            <a:r>
              <a:rPr lang="en" sz="1800">
                <a:solidFill>
                  <a:srgbClr val="FF0000"/>
                </a:solidFill>
                <a:highlight>
                  <a:srgbClr val="FFFFFF"/>
                </a:highlight>
              </a:rPr>
              <a:t>And if anyone gives even a cup of cold water to one of these little ones who is my disciple, truly I tell you, that person will certainly not lose their reward.</a:t>
            </a:r>
            <a:r>
              <a:rPr lang="en" sz="1800">
                <a:highlight>
                  <a:srgbClr val="FFFFFF"/>
                </a:highlight>
              </a:rPr>
              <a:t>”</a:t>
            </a:r>
            <a:endParaRPr sz="1800"/>
          </a:p>
          <a:p>
            <a:pPr indent="0" lvl="0" marL="457200" rtl="0" algn="l">
              <a:spcBef>
                <a:spcPts val="0"/>
              </a:spcBef>
              <a:spcAft>
                <a:spcPts val="0"/>
              </a:spcAft>
              <a:buNone/>
            </a:pPr>
            <a:r>
              <a:t/>
            </a:r>
            <a:endParaRPr sz="2700"/>
          </a:p>
          <a:p>
            <a:pPr indent="0" lvl="0" marL="0" rtl="0" algn="l">
              <a:spcBef>
                <a:spcPts val="0"/>
              </a:spcBef>
              <a:spcAft>
                <a:spcPts val="0"/>
              </a:spcAft>
              <a:buNone/>
            </a:pPr>
            <a:r>
              <a:rPr lang="en" sz="2000"/>
              <a:t>JESUS (MATTHEW 10:41-42)</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txBox="1"/>
          <p:nvPr>
            <p:ph type="ctrTitle"/>
          </p:nvPr>
        </p:nvSpPr>
        <p:spPr>
          <a:xfrm>
            <a:off x="311700" y="188300"/>
            <a:ext cx="8520600" cy="42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86" name="Google Shape;86;p19"/>
          <p:cNvSpPr txBox="1"/>
          <p:nvPr>
            <p:ph idx="1" type="subTitle"/>
          </p:nvPr>
        </p:nvSpPr>
        <p:spPr>
          <a:xfrm>
            <a:off x="311700" y="434600"/>
            <a:ext cx="8520600" cy="401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rgbClr val="FF0000"/>
                </a:solidFill>
                <a:highlight>
                  <a:srgbClr val="FFFFFF"/>
                </a:highlight>
              </a:rPr>
              <a:t>And why do you worry about clothes? Observe how the wildflowers of the field grow: They don’t labor or spin thread.</a:t>
            </a:r>
            <a:r>
              <a:rPr b="1" lang="en" sz="2500">
                <a:solidFill>
                  <a:srgbClr val="FF0000"/>
                </a:solidFill>
                <a:highlight>
                  <a:srgbClr val="FFFFFF"/>
                </a:highlight>
              </a:rPr>
              <a:t> </a:t>
            </a:r>
            <a:r>
              <a:rPr lang="en" sz="2500">
                <a:solidFill>
                  <a:srgbClr val="FF0000"/>
                </a:solidFill>
                <a:highlight>
                  <a:srgbClr val="FFFFFF"/>
                </a:highlight>
              </a:rPr>
              <a:t>Yet I tell you that not even Solomon in all his splendor was adorned like one of these. If that’s how God clothes the grass of the field, which is here today and thrown into the furnace tomorrow, won’t he do much more for you—you of little faith? So don’t worry, saying, ‘What will we eat?’ or ‘What will we drink?’ or ‘What will we wear?</a:t>
            </a:r>
            <a:r>
              <a:rPr lang="en" sz="2500">
                <a:highlight>
                  <a:srgbClr val="FFFFFF"/>
                </a:highlight>
              </a:rPr>
              <a:t>’</a:t>
            </a:r>
            <a:r>
              <a:rPr lang="en" sz="2200">
                <a:highlight>
                  <a:srgbClr val="FFFFFF"/>
                </a:highlight>
              </a:rPr>
              <a:t> </a:t>
            </a:r>
            <a:endParaRPr sz="3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4"/>
          <p:cNvSpPr txBox="1"/>
          <p:nvPr>
            <p:ph type="title"/>
          </p:nvPr>
        </p:nvSpPr>
        <p:spPr>
          <a:xfrm>
            <a:off x="311700" y="481850"/>
            <a:ext cx="8520600" cy="4661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		3.  GIVE YOURSELF OR YOUR STUFF</a:t>
            </a:r>
            <a:endParaRPr sz="2700"/>
          </a:p>
          <a:p>
            <a:pPr indent="0" lvl="0" marL="0" rtl="0" algn="l">
              <a:spcBef>
                <a:spcPts val="0"/>
              </a:spcBef>
              <a:spcAft>
                <a:spcPts val="0"/>
              </a:spcAft>
              <a:buNone/>
            </a:pPr>
            <a:r>
              <a:rPr lang="en" sz="2700"/>
              <a:t>			WITHOUT FANFARE</a:t>
            </a:r>
            <a:endParaRPr sz="2700"/>
          </a:p>
          <a:p>
            <a:pPr indent="241300" lvl="0" marL="0" rtl="0" algn="just">
              <a:lnSpc>
                <a:spcPct val="115000"/>
              </a:lnSpc>
              <a:spcBef>
                <a:spcPts val="1200"/>
              </a:spcBef>
              <a:spcAft>
                <a:spcPts val="0"/>
              </a:spcAft>
              <a:buNone/>
            </a:pPr>
            <a:r>
              <a:rPr b="1" lang="en" sz="1800">
                <a:highlight>
                  <a:srgbClr val="FFFFFF"/>
                </a:highlight>
                <a:uFill>
                  <a:noFill/>
                </a:uFill>
                <a:hlinkClick r:id="rId3"/>
              </a:rPr>
              <a:t>1</a:t>
            </a:r>
            <a:r>
              <a:rPr lang="en" sz="1800">
                <a:solidFill>
                  <a:srgbClr val="FF0000"/>
                </a:solidFill>
                <a:highlight>
                  <a:srgbClr val="FFFFFF"/>
                </a:highlight>
              </a:rPr>
              <a:t>“Be careful not to practice your righteousness in front of others to be seen by them. If you do, you will have no reward from your Father in heaven. </a:t>
            </a:r>
            <a:r>
              <a:rPr b="1" lang="en" sz="1800">
                <a:highlight>
                  <a:srgbClr val="FFFFFF"/>
                </a:highlight>
                <a:uFill>
                  <a:noFill/>
                </a:uFill>
                <a:hlinkClick r:id="rId4"/>
              </a:rPr>
              <a:t>2</a:t>
            </a:r>
            <a:r>
              <a:rPr lang="en" sz="1800">
                <a:solidFill>
                  <a:srgbClr val="FF0000"/>
                </a:solidFill>
                <a:highlight>
                  <a:srgbClr val="FFFFFF"/>
                </a:highlight>
              </a:rPr>
              <a:t>“So when you give to the needy, do not announce it with trumpets, as the hypocrites do in the synagogues and on the streets, to be honored by others. Truly I tell you, they have received their reward in full. </a:t>
            </a:r>
            <a:r>
              <a:rPr b="1" lang="en" sz="1800">
                <a:highlight>
                  <a:srgbClr val="FFFFFF"/>
                </a:highlight>
                <a:uFill>
                  <a:noFill/>
                </a:uFill>
                <a:hlinkClick r:id="rId5"/>
              </a:rPr>
              <a:t>3</a:t>
            </a:r>
            <a:r>
              <a:rPr lang="en" sz="1800">
                <a:solidFill>
                  <a:srgbClr val="FF0000"/>
                </a:solidFill>
                <a:highlight>
                  <a:srgbClr val="FFFFFF"/>
                </a:highlight>
              </a:rPr>
              <a:t> But when you give to the needy, do not let your left hand know what your right hand is doing,</a:t>
            </a:r>
            <a:r>
              <a:rPr lang="en" sz="1800">
                <a:highlight>
                  <a:srgbClr val="FFFFFF"/>
                </a:highlight>
              </a:rPr>
              <a:t> </a:t>
            </a:r>
            <a:r>
              <a:rPr b="1" lang="en" sz="1800">
                <a:highlight>
                  <a:srgbClr val="FFFFFF"/>
                </a:highlight>
                <a:uFill>
                  <a:noFill/>
                </a:uFill>
                <a:hlinkClick r:id="rId6"/>
              </a:rPr>
              <a:t>4</a:t>
            </a:r>
            <a:r>
              <a:rPr lang="en" sz="1800">
                <a:solidFill>
                  <a:srgbClr val="FF0000"/>
                </a:solidFill>
                <a:highlight>
                  <a:srgbClr val="FFFFFF"/>
                </a:highlight>
              </a:rPr>
              <a:t> so that your giving may be in secret. Then your Father, who sees what is done in secret, will reward you.</a:t>
            </a:r>
            <a:endParaRPr sz="1800">
              <a:solidFill>
                <a:srgbClr val="FF0000"/>
              </a:solidFill>
              <a:highlight>
                <a:srgbClr val="FFFFFF"/>
              </a:highlight>
            </a:endParaRPr>
          </a:p>
          <a:p>
            <a:pPr indent="0" lvl="0" marL="0" rtl="0" algn="just">
              <a:lnSpc>
                <a:spcPct val="115000"/>
              </a:lnSpc>
              <a:spcBef>
                <a:spcPts val="1200"/>
              </a:spcBef>
              <a:spcAft>
                <a:spcPts val="0"/>
              </a:spcAft>
              <a:buClr>
                <a:schemeClr val="dk1"/>
              </a:buClr>
              <a:buSzPct val="61111"/>
              <a:buFont typeface="Arial"/>
              <a:buNone/>
            </a:pPr>
            <a:r>
              <a:rPr lang="en" sz="1800">
                <a:highlight>
                  <a:srgbClr val="FFFFFF"/>
                </a:highlight>
              </a:rPr>
              <a:t>JESUS (MATTHEW 6:1-4)</a:t>
            </a:r>
            <a:endParaRPr sz="1800">
              <a:highlight>
                <a:srgbClr val="FFFFFF"/>
              </a:highlight>
            </a:endParaRPr>
          </a:p>
          <a:p>
            <a:pPr indent="0" lvl="0" marL="0" rtl="0" algn="l">
              <a:spcBef>
                <a:spcPts val="1200"/>
              </a:spcBef>
              <a:spcAft>
                <a:spcPts val="0"/>
              </a:spcAft>
              <a:buNone/>
            </a:pPr>
            <a:r>
              <a:t/>
            </a:r>
            <a:endParaRPr sz="27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65"/>
          <p:cNvSpPr txBox="1"/>
          <p:nvPr>
            <p:ph type="title"/>
          </p:nvPr>
        </p:nvSpPr>
        <p:spPr>
          <a:xfrm>
            <a:off x="311700" y="437025"/>
            <a:ext cx="8520600" cy="423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t>		4.  PRAY TO GOD IN PRIVATE</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rPr b="1" lang="en" sz="1800">
                <a:highlight>
                  <a:srgbClr val="FFFFFF"/>
                </a:highlight>
                <a:uFill>
                  <a:noFill/>
                </a:uFill>
                <a:hlinkClick r:id="rId3"/>
              </a:rPr>
              <a:t>5</a:t>
            </a:r>
            <a:r>
              <a:rPr lang="en" sz="1800">
                <a:solidFill>
                  <a:srgbClr val="FF0000"/>
                </a:solidFill>
                <a:highlight>
                  <a:srgbClr val="FFFFFF"/>
                </a:highlight>
              </a:rPr>
              <a:t>“And when you pray, do not be like the hypocrites, for they love to pray standing in the synagogues and on the street corners to be seen by others. Truly I tell you, they have received their reward in full. </a:t>
            </a:r>
            <a:r>
              <a:rPr b="1" lang="en" sz="1800">
                <a:highlight>
                  <a:srgbClr val="FFFFFF"/>
                </a:highlight>
                <a:uFill>
                  <a:noFill/>
                </a:uFill>
                <a:hlinkClick r:id="rId4"/>
              </a:rPr>
              <a:t>6</a:t>
            </a:r>
            <a:r>
              <a:rPr lang="en" sz="1800">
                <a:solidFill>
                  <a:srgbClr val="FF0000"/>
                </a:solidFill>
                <a:highlight>
                  <a:srgbClr val="FFFFFF"/>
                </a:highlight>
              </a:rPr>
              <a:t>But when you pray, go into your room, close the door and pray to your Father, who is unseen. Then your Father, who sees what is done in secret, will reward you.</a:t>
            </a:r>
            <a:endParaRPr sz="1800">
              <a:solidFill>
                <a:srgbClr val="FF0000"/>
              </a:solidFill>
              <a:highlight>
                <a:srgbClr val="FFFFFF"/>
              </a:highlight>
            </a:endParaRPr>
          </a:p>
          <a:p>
            <a:pPr indent="0" lvl="0" marL="0" rtl="0" algn="l">
              <a:spcBef>
                <a:spcPts val="0"/>
              </a:spcBef>
              <a:spcAft>
                <a:spcPts val="0"/>
              </a:spcAft>
              <a:buNone/>
            </a:pPr>
            <a:r>
              <a:t/>
            </a:r>
            <a:endParaRPr sz="1800">
              <a:solidFill>
                <a:srgbClr val="FF0000"/>
              </a:solidFill>
              <a:highlight>
                <a:srgbClr val="FFFFFF"/>
              </a:highlight>
            </a:endParaRPr>
          </a:p>
          <a:p>
            <a:pPr indent="0" lvl="0" marL="0" rtl="0" algn="l">
              <a:spcBef>
                <a:spcPts val="0"/>
              </a:spcBef>
              <a:spcAft>
                <a:spcPts val="0"/>
              </a:spcAft>
              <a:buNone/>
            </a:pPr>
            <a:r>
              <a:t/>
            </a:r>
            <a:endParaRPr sz="1800">
              <a:solidFill>
                <a:srgbClr val="FF0000"/>
              </a:solidFill>
              <a:highlight>
                <a:srgbClr val="FFFFFF"/>
              </a:highlight>
            </a:endParaRPr>
          </a:p>
          <a:p>
            <a:pPr indent="0" lvl="0" marL="0" rtl="0" algn="l">
              <a:spcBef>
                <a:spcPts val="0"/>
              </a:spcBef>
              <a:spcAft>
                <a:spcPts val="0"/>
              </a:spcAft>
              <a:buNone/>
            </a:pPr>
            <a:r>
              <a:rPr lang="en" sz="1800">
                <a:highlight>
                  <a:srgbClr val="FFFFFF"/>
                </a:highlight>
              </a:rPr>
              <a:t>JESUS (MATTHEW 6:5-6)</a:t>
            </a:r>
            <a:endParaRPr sz="1800">
              <a:highlight>
                <a:srgbClr val="FFFFFF"/>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6"/>
          <p:cNvSpPr txBox="1"/>
          <p:nvPr>
            <p:ph type="title"/>
          </p:nvPr>
        </p:nvSpPr>
        <p:spPr>
          <a:xfrm>
            <a:off x="311700" y="302550"/>
            <a:ext cx="8520600" cy="447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600"/>
              <a:t>		5.  GO WITHOUT THINGS AS A SPIRITUAL</a:t>
            </a:r>
            <a:endParaRPr sz="2600"/>
          </a:p>
          <a:p>
            <a:pPr indent="0" lvl="0" marL="0" rtl="0" algn="l">
              <a:spcBef>
                <a:spcPts val="0"/>
              </a:spcBef>
              <a:spcAft>
                <a:spcPts val="0"/>
              </a:spcAft>
              <a:buNone/>
            </a:pPr>
            <a:r>
              <a:rPr lang="en" sz="2600"/>
              <a:t>			DISCIPLINE WITHOUT MAKING IT </a:t>
            </a:r>
            <a:endParaRPr sz="2600"/>
          </a:p>
          <a:p>
            <a:pPr indent="0" lvl="0" marL="0" rtl="0" algn="l">
              <a:spcBef>
                <a:spcPts val="0"/>
              </a:spcBef>
              <a:spcAft>
                <a:spcPts val="0"/>
              </a:spcAft>
              <a:buNone/>
            </a:pPr>
            <a:r>
              <a:rPr lang="en" sz="2600"/>
              <a:t>			PUBLIC</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rPr b="1" lang="en" sz="1700">
                <a:highlight>
                  <a:srgbClr val="FFFFFF"/>
                </a:highlight>
                <a:uFill>
                  <a:noFill/>
                </a:uFill>
                <a:hlinkClick r:id="rId3"/>
              </a:rPr>
              <a:t>16</a:t>
            </a:r>
            <a:r>
              <a:rPr lang="en" sz="1700">
                <a:solidFill>
                  <a:srgbClr val="FF0000"/>
                </a:solidFill>
                <a:highlight>
                  <a:srgbClr val="FFFFFF"/>
                </a:highlight>
              </a:rPr>
              <a:t>“When you fast, do not look somber as the hypocrites do, for they disfigure their faces to show others they are fasting. Truly I tell you, they have received their reward in full.</a:t>
            </a:r>
            <a:r>
              <a:rPr lang="en" sz="1700">
                <a:highlight>
                  <a:srgbClr val="FFFFFF"/>
                </a:highlight>
              </a:rPr>
              <a:t> </a:t>
            </a:r>
            <a:r>
              <a:rPr b="1" lang="en" sz="1700">
                <a:highlight>
                  <a:srgbClr val="FFFFFF"/>
                </a:highlight>
                <a:uFill>
                  <a:noFill/>
                </a:uFill>
                <a:hlinkClick r:id="rId4"/>
              </a:rPr>
              <a:t>17</a:t>
            </a:r>
            <a:r>
              <a:rPr lang="en" sz="1700">
                <a:solidFill>
                  <a:srgbClr val="FF0000"/>
                </a:solidFill>
                <a:highlight>
                  <a:srgbClr val="FFFFFF"/>
                </a:highlight>
              </a:rPr>
              <a:t>But when you fast, put oil on your head and wash your face, </a:t>
            </a:r>
            <a:r>
              <a:rPr b="1" lang="en" sz="1700">
                <a:highlight>
                  <a:srgbClr val="FFFFFF"/>
                </a:highlight>
                <a:uFill>
                  <a:noFill/>
                </a:uFill>
                <a:hlinkClick r:id="rId5"/>
              </a:rPr>
              <a:t>18</a:t>
            </a:r>
            <a:r>
              <a:rPr lang="en" sz="1700">
                <a:solidFill>
                  <a:srgbClr val="FF0000"/>
                </a:solidFill>
                <a:highlight>
                  <a:srgbClr val="FFFFFF"/>
                </a:highlight>
              </a:rPr>
              <a:t>so that it will not be obvious to others that you are fasting, but only to your Father, who is unseen; and your Father, who sees what is done in secret, will reward you.</a:t>
            </a:r>
            <a:endParaRPr sz="1700">
              <a:solidFill>
                <a:srgbClr val="FF0000"/>
              </a:solidFill>
              <a:highlight>
                <a:srgbClr val="FFFFFF"/>
              </a:highlight>
            </a:endParaRPr>
          </a:p>
          <a:p>
            <a:pPr indent="0" lvl="0" marL="0" rtl="0" algn="l">
              <a:spcBef>
                <a:spcPts val="0"/>
              </a:spcBef>
              <a:spcAft>
                <a:spcPts val="0"/>
              </a:spcAft>
              <a:buNone/>
            </a:pPr>
            <a:r>
              <a:t/>
            </a:r>
            <a:endParaRPr sz="1700">
              <a:solidFill>
                <a:srgbClr val="FF0000"/>
              </a:solidFill>
              <a:highlight>
                <a:srgbClr val="FFFFFF"/>
              </a:highlight>
            </a:endParaRPr>
          </a:p>
          <a:p>
            <a:pPr indent="0" lvl="0" marL="0" rtl="0" algn="l">
              <a:spcBef>
                <a:spcPts val="0"/>
              </a:spcBef>
              <a:spcAft>
                <a:spcPts val="0"/>
              </a:spcAft>
              <a:buNone/>
            </a:pPr>
            <a:r>
              <a:rPr lang="en" sz="1700">
                <a:highlight>
                  <a:srgbClr val="FFFFFF"/>
                </a:highlight>
              </a:rPr>
              <a:t>JESUS (MATTHEW 6:16-18)</a:t>
            </a:r>
            <a:endParaRPr sz="1700">
              <a:highlight>
                <a:srgbClr val="FFFFFF"/>
              </a:high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7"/>
          <p:cNvSpPr txBox="1"/>
          <p:nvPr>
            <p:ph type="title"/>
          </p:nvPr>
        </p:nvSpPr>
        <p:spPr>
          <a:xfrm>
            <a:off x="311700" y="381000"/>
            <a:ext cx="8520600" cy="43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		6.  TRANSFER FINANCIAL RESERVES</a:t>
            </a:r>
            <a:endParaRPr sz="2700"/>
          </a:p>
          <a:p>
            <a:pPr indent="0" lvl="0" marL="0" rtl="0" algn="l">
              <a:spcBef>
                <a:spcPts val="0"/>
              </a:spcBef>
              <a:spcAft>
                <a:spcPts val="0"/>
              </a:spcAft>
              <a:buNone/>
            </a:pPr>
            <a:r>
              <a:rPr lang="en" sz="2700"/>
              <a:t>			FROM EARTH TO HEAVEN</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b="1" lang="en" sz="1800">
                <a:highlight>
                  <a:srgbClr val="FFFFFF"/>
                </a:highlight>
                <a:uFill>
                  <a:noFill/>
                </a:uFill>
                <a:hlinkClick r:id="rId3"/>
              </a:rPr>
              <a:t>19</a:t>
            </a:r>
            <a:r>
              <a:rPr lang="en" sz="1800">
                <a:solidFill>
                  <a:srgbClr val="FF0000"/>
                </a:solidFill>
                <a:highlight>
                  <a:srgbClr val="FFFFFF"/>
                </a:highlight>
              </a:rPr>
              <a:t>“Do not store up for yourselves treasures on earth, where moths and vermin destroy, and where thieves break in and steal. </a:t>
            </a:r>
            <a:r>
              <a:rPr b="1" lang="en" sz="1800">
                <a:highlight>
                  <a:srgbClr val="FFFFFF"/>
                </a:highlight>
                <a:uFill>
                  <a:noFill/>
                </a:uFill>
                <a:hlinkClick r:id="rId4"/>
              </a:rPr>
              <a:t>20</a:t>
            </a:r>
            <a:r>
              <a:rPr lang="en" sz="1800">
                <a:solidFill>
                  <a:srgbClr val="FF0000"/>
                </a:solidFill>
                <a:highlight>
                  <a:srgbClr val="FFFFFF"/>
                </a:highlight>
              </a:rPr>
              <a:t>But store up for yourselves treasures in heaven, where moths and vermin do not destroy, and where thieves do not break in and steal. For where your treasure is, there your heart will be also.</a:t>
            </a:r>
            <a:endParaRPr sz="1800">
              <a:solidFill>
                <a:srgbClr val="FF0000"/>
              </a:solidFill>
              <a:highlight>
                <a:srgbClr val="FFFFFF"/>
              </a:highlight>
            </a:endParaRPr>
          </a:p>
          <a:p>
            <a:pPr indent="0" lvl="0" marL="0" rtl="0" algn="l">
              <a:spcBef>
                <a:spcPts val="0"/>
              </a:spcBef>
              <a:spcAft>
                <a:spcPts val="0"/>
              </a:spcAft>
              <a:buNone/>
            </a:pPr>
            <a:r>
              <a:t/>
            </a:r>
            <a:endParaRPr sz="1800">
              <a:solidFill>
                <a:srgbClr val="FF0000"/>
              </a:solidFill>
              <a:highlight>
                <a:srgbClr val="FFFFFF"/>
              </a:highlight>
            </a:endParaRPr>
          </a:p>
          <a:p>
            <a:pPr indent="0" lvl="0" marL="0" rtl="0" algn="l">
              <a:spcBef>
                <a:spcPts val="0"/>
              </a:spcBef>
              <a:spcAft>
                <a:spcPts val="0"/>
              </a:spcAft>
              <a:buNone/>
            </a:pPr>
            <a:r>
              <a:rPr lang="en" sz="1800">
                <a:highlight>
                  <a:srgbClr val="FFFFFF"/>
                </a:highlight>
              </a:rPr>
              <a:t>JESUS (MATTHEW 6:19-21)</a:t>
            </a:r>
            <a:endParaRPr sz="1800">
              <a:highlight>
                <a:srgbClr val="FFFFFF"/>
              </a:high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8"/>
          <p:cNvSpPr txBox="1"/>
          <p:nvPr>
            <p:ph type="title"/>
          </p:nvPr>
        </p:nvSpPr>
        <p:spPr>
          <a:xfrm>
            <a:off x="311700" y="257725"/>
            <a:ext cx="8520600" cy="4605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		7.  EXPECT - AND SUFFER - ABUSE</a:t>
            </a:r>
            <a:endParaRPr sz="2700"/>
          </a:p>
          <a:p>
            <a:pPr indent="0" lvl="0" marL="0" rtl="0" algn="l">
              <a:spcBef>
                <a:spcPts val="0"/>
              </a:spcBef>
              <a:spcAft>
                <a:spcPts val="0"/>
              </a:spcAft>
              <a:buNone/>
            </a:pPr>
            <a:r>
              <a:rPr lang="en" sz="2700"/>
              <a:t>			FOR WHAT YOU BELIEVE</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b="1" lang="en" sz="2000">
                <a:highlight>
                  <a:srgbClr val="FFFFFF"/>
                </a:highlight>
                <a:uFill>
                  <a:noFill/>
                </a:uFill>
                <a:hlinkClick r:id="rId3"/>
              </a:rPr>
              <a:t>11</a:t>
            </a:r>
            <a:r>
              <a:rPr lang="en" sz="2000">
                <a:solidFill>
                  <a:srgbClr val="FF0000"/>
                </a:solidFill>
                <a:highlight>
                  <a:srgbClr val="FFFFFF"/>
                </a:highlight>
              </a:rPr>
              <a:t>“Blessed are you when people insult you, persecute you and falsely say all kinds of evil against you because of me. </a:t>
            </a:r>
            <a:r>
              <a:rPr b="1" lang="en" sz="2000">
                <a:highlight>
                  <a:srgbClr val="FFFFFF"/>
                </a:highlight>
                <a:uFill>
                  <a:noFill/>
                </a:uFill>
                <a:hlinkClick r:id="rId4"/>
              </a:rPr>
              <a:t>12</a:t>
            </a:r>
            <a:r>
              <a:rPr lang="en" sz="2000">
                <a:solidFill>
                  <a:srgbClr val="FF0000"/>
                </a:solidFill>
                <a:highlight>
                  <a:srgbClr val="FFFFFF"/>
                </a:highlight>
              </a:rPr>
              <a:t>Rejoice and be glad, because great is your reward in heaven, for in the same way they persecuted the prophets who were before you.</a:t>
            </a:r>
            <a:endParaRPr sz="2000">
              <a:solidFill>
                <a:srgbClr val="FF0000"/>
              </a:solidFill>
              <a:highlight>
                <a:srgbClr val="FFFFFF"/>
              </a:highlight>
            </a:endParaRPr>
          </a:p>
          <a:p>
            <a:pPr indent="0" lvl="0" marL="0" rtl="0" algn="l">
              <a:spcBef>
                <a:spcPts val="0"/>
              </a:spcBef>
              <a:spcAft>
                <a:spcPts val="0"/>
              </a:spcAft>
              <a:buNone/>
            </a:pPr>
            <a:r>
              <a:t/>
            </a:r>
            <a:endParaRPr sz="2000">
              <a:solidFill>
                <a:srgbClr val="FF0000"/>
              </a:solidFill>
              <a:highlight>
                <a:srgbClr val="FFFFFF"/>
              </a:highlight>
            </a:endParaRPr>
          </a:p>
          <a:p>
            <a:pPr indent="0" lvl="0" marL="0" rtl="0" algn="l">
              <a:spcBef>
                <a:spcPts val="0"/>
              </a:spcBef>
              <a:spcAft>
                <a:spcPts val="0"/>
              </a:spcAft>
              <a:buNone/>
            </a:pPr>
            <a:r>
              <a:t/>
            </a:r>
            <a:endParaRPr sz="2000">
              <a:solidFill>
                <a:srgbClr val="FF0000"/>
              </a:solidFill>
              <a:highlight>
                <a:srgbClr val="FFFFFF"/>
              </a:highlight>
            </a:endParaRPr>
          </a:p>
          <a:p>
            <a:pPr indent="0" lvl="0" marL="0" rtl="0" algn="l">
              <a:spcBef>
                <a:spcPts val="0"/>
              </a:spcBef>
              <a:spcAft>
                <a:spcPts val="0"/>
              </a:spcAft>
              <a:buNone/>
            </a:pPr>
            <a:r>
              <a:rPr lang="en" sz="2000">
                <a:highlight>
                  <a:srgbClr val="FFFFFF"/>
                </a:highlight>
              </a:rPr>
              <a:t>JESUS (MATTHEW 5:11-12)</a:t>
            </a:r>
            <a:endParaRPr sz="2000">
              <a:highlight>
                <a:srgbClr val="FFFFFF"/>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9"/>
          <p:cNvSpPr txBox="1"/>
          <p:nvPr>
            <p:ph type="title"/>
          </p:nvPr>
        </p:nvSpPr>
        <p:spPr>
          <a:xfrm>
            <a:off x="311700" y="459450"/>
            <a:ext cx="8520600" cy="428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		8.  OUTPERFORM EXPECTATIONS THROUGH</a:t>
            </a:r>
            <a:endParaRPr sz="2500"/>
          </a:p>
          <a:p>
            <a:pPr indent="0" lvl="0" marL="0" rtl="0" algn="l">
              <a:spcBef>
                <a:spcPts val="0"/>
              </a:spcBef>
              <a:spcAft>
                <a:spcPts val="0"/>
              </a:spcAft>
              <a:buNone/>
            </a:pPr>
            <a:r>
              <a:rPr lang="en" sz="2500"/>
              <a:t>			EXTRAORDINARY EFFORTS AT WORK</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b="1" lang="en" sz="1800">
                <a:solidFill>
                  <a:srgbClr val="001320"/>
                </a:solidFill>
                <a:highlight>
                  <a:srgbClr val="FFFFFF"/>
                </a:highlight>
              </a:rPr>
              <a:t>22 </a:t>
            </a:r>
            <a:r>
              <a:rPr lang="en" sz="1800">
                <a:solidFill>
                  <a:srgbClr val="001320"/>
                </a:solidFill>
                <a:highlight>
                  <a:srgbClr val="FFFFFF"/>
                </a:highlight>
              </a:rPr>
              <a:t>Slaves, obey your earthly masters in everything; and do it, not only when their eye is on you and to curry their favor, but with sincerity of heart and reverence for the Lord.</a:t>
            </a:r>
            <a:r>
              <a:rPr lang="en" sz="1800">
                <a:highlight>
                  <a:srgbClr val="FFFFFF"/>
                </a:highlight>
              </a:rPr>
              <a:t> </a:t>
            </a:r>
            <a:r>
              <a:rPr b="1" lang="en" sz="1800">
                <a:highlight>
                  <a:srgbClr val="FFFFFF"/>
                </a:highlight>
                <a:uFill>
                  <a:noFill/>
                </a:uFill>
                <a:hlinkClick r:id="rId3"/>
              </a:rPr>
              <a:t>23</a:t>
            </a:r>
            <a:r>
              <a:rPr lang="en" sz="1800">
                <a:solidFill>
                  <a:srgbClr val="001320"/>
                </a:solidFill>
                <a:highlight>
                  <a:srgbClr val="FFFFFF"/>
                </a:highlight>
              </a:rPr>
              <a:t> Whatever you do, work at it with all your heart, as working for the Lord, not for human masters, </a:t>
            </a:r>
            <a:r>
              <a:rPr b="1" lang="en" sz="1800">
                <a:highlight>
                  <a:srgbClr val="FFFFFF"/>
                </a:highlight>
                <a:uFill>
                  <a:noFill/>
                </a:uFill>
                <a:hlinkClick r:id="rId4"/>
              </a:rPr>
              <a:t>24</a:t>
            </a:r>
            <a:r>
              <a:rPr lang="en" sz="1800">
                <a:solidFill>
                  <a:srgbClr val="001320"/>
                </a:solidFill>
                <a:highlight>
                  <a:srgbClr val="FFFFFF"/>
                </a:highlight>
              </a:rPr>
              <a:t> since you know that you will receive an inheritance from the Lord as a reward. It is the Lord Christ you are serving.</a:t>
            </a:r>
            <a:endParaRPr sz="1800">
              <a:solidFill>
                <a:srgbClr val="001320"/>
              </a:solidFill>
              <a:highlight>
                <a:srgbClr val="FFFFFF"/>
              </a:highlight>
            </a:endParaRPr>
          </a:p>
          <a:p>
            <a:pPr indent="0" lvl="0" marL="0" rtl="0" algn="l">
              <a:spcBef>
                <a:spcPts val="0"/>
              </a:spcBef>
              <a:spcAft>
                <a:spcPts val="0"/>
              </a:spcAft>
              <a:buNone/>
            </a:pPr>
            <a:r>
              <a:t/>
            </a:r>
            <a:endParaRPr sz="1800">
              <a:solidFill>
                <a:srgbClr val="001320"/>
              </a:solidFill>
              <a:highlight>
                <a:srgbClr val="FFFFFF"/>
              </a:highlight>
            </a:endParaRPr>
          </a:p>
          <a:p>
            <a:pPr indent="0" lvl="0" marL="0" rtl="0" algn="l">
              <a:spcBef>
                <a:spcPts val="0"/>
              </a:spcBef>
              <a:spcAft>
                <a:spcPts val="0"/>
              </a:spcAft>
              <a:buNone/>
            </a:pPr>
            <a:r>
              <a:rPr lang="en" sz="1800">
                <a:solidFill>
                  <a:srgbClr val="001320"/>
                </a:solidFill>
                <a:highlight>
                  <a:srgbClr val="FFFFFF"/>
                </a:highlight>
              </a:rPr>
              <a:t>										PAUL (COLOSSIANS 3:22-24)</a:t>
            </a:r>
            <a:endParaRPr sz="1800">
              <a:solidFill>
                <a:srgbClr val="001320"/>
              </a:solidFill>
              <a:highlight>
                <a:srgbClr val="FFFFFF"/>
              </a:high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70"/>
          <p:cNvSpPr txBox="1"/>
          <p:nvPr>
            <p:ph type="title"/>
          </p:nvPr>
        </p:nvSpPr>
        <p:spPr>
          <a:xfrm>
            <a:off x="311700" y="526675"/>
            <a:ext cx="8520600" cy="4112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700"/>
              <a:t>		9.  SHOW KINDNESS TO </a:t>
            </a:r>
            <a:endParaRPr sz="2700"/>
          </a:p>
          <a:p>
            <a:pPr indent="0" lvl="0" marL="0" rtl="0" algn="l">
              <a:spcBef>
                <a:spcPts val="0"/>
              </a:spcBef>
              <a:spcAft>
                <a:spcPts val="0"/>
              </a:spcAft>
              <a:buNone/>
            </a:pPr>
            <a:r>
              <a:rPr lang="en" sz="2700"/>
              <a:t>			UNDESERVING PEOPLE</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2000">
                <a:solidFill>
                  <a:srgbClr val="FF0000"/>
                </a:solidFill>
                <a:highlight>
                  <a:srgbClr val="FFFFFF"/>
                </a:highlight>
                <a:latin typeface="Roboto"/>
                <a:ea typeface="Roboto"/>
                <a:cs typeface="Roboto"/>
                <a:sym typeface="Roboto"/>
              </a:rPr>
              <a:t> </a:t>
            </a:r>
            <a:r>
              <a:rPr b="1" lang="en" sz="2000">
                <a:highlight>
                  <a:srgbClr val="FFFFFF"/>
                </a:highlight>
                <a:uFill>
                  <a:noFill/>
                </a:uFill>
                <a:hlinkClick r:id="rId3"/>
              </a:rPr>
              <a:t>32</a:t>
            </a:r>
            <a:r>
              <a:rPr lang="en" sz="2000">
                <a:solidFill>
                  <a:srgbClr val="FF0000"/>
                </a:solidFill>
                <a:highlight>
                  <a:srgbClr val="FFFFFF"/>
                </a:highlight>
              </a:rPr>
              <a:t> If you love those who love you, what credit is that to you? Even sinners love those who love them.</a:t>
            </a:r>
            <a:r>
              <a:rPr i="1" lang="en" sz="2000">
                <a:solidFill>
                  <a:srgbClr val="FF0000"/>
                </a:solidFill>
                <a:highlight>
                  <a:srgbClr val="FFFFFF"/>
                </a:highlight>
              </a:rPr>
              <a:t> </a:t>
            </a:r>
            <a:r>
              <a:rPr b="1" lang="en" sz="2000">
                <a:highlight>
                  <a:srgbClr val="FFFFFF"/>
                </a:highlight>
                <a:uFill>
                  <a:noFill/>
                </a:uFill>
                <a:hlinkClick r:id="rId4"/>
              </a:rPr>
              <a:t>33</a:t>
            </a:r>
            <a:r>
              <a:rPr lang="en" sz="2000">
                <a:solidFill>
                  <a:srgbClr val="FF0000"/>
                </a:solidFill>
                <a:highlight>
                  <a:srgbClr val="FFFFFF"/>
                </a:highlight>
              </a:rPr>
              <a:t> If you do what is good to those who are good to you, what credit is that to you? Even sinners do that.</a:t>
            </a:r>
            <a:r>
              <a:rPr lang="en" sz="2000">
                <a:highlight>
                  <a:srgbClr val="FFFFFF"/>
                </a:highlight>
              </a:rPr>
              <a:t> </a:t>
            </a:r>
            <a:r>
              <a:rPr b="1" lang="en" sz="2000">
                <a:highlight>
                  <a:srgbClr val="FFFFFF"/>
                </a:highlight>
                <a:uFill>
                  <a:noFill/>
                </a:uFill>
                <a:hlinkClick r:id="rId5"/>
              </a:rPr>
              <a:t>34</a:t>
            </a:r>
            <a:r>
              <a:rPr lang="en" sz="2000">
                <a:solidFill>
                  <a:srgbClr val="FF0000"/>
                </a:solidFill>
                <a:highlight>
                  <a:srgbClr val="FFFFFF"/>
                </a:highlight>
              </a:rPr>
              <a:t> And if you lend to those from whom you expect to receive, what credit is that to you?Even sinners lend to sinners to be repaid in full.</a:t>
            </a:r>
            <a:r>
              <a:rPr lang="en" sz="2000">
                <a:highlight>
                  <a:srgbClr val="FFFFFF"/>
                </a:highlight>
              </a:rPr>
              <a:t> </a:t>
            </a:r>
            <a:r>
              <a:rPr b="1" lang="en" sz="2000">
                <a:highlight>
                  <a:srgbClr val="FFFFFF"/>
                </a:highlight>
                <a:uFill>
                  <a:noFill/>
                </a:uFill>
                <a:hlinkClick r:id="rId6"/>
              </a:rPr>
              <a:t>35</a:t>
            </a:r>
            <a:r>
              <a:rPr lang="en" sz="2000">
                <a:solidFill>
                  <a:srgbClr val="FF0000"/>
                </a:solidFill>
                <a:highlight>
                  <a:srgbClr val="FFFFFF"/>
                </a:highlight>
              </a:rPr>
              <a:t> But love your enemies, do what is good, and lend, expecting nothing in return. Then your reward will be great, and you will be children of the Most High.</a:t>
            </a:r>
            <a:endParaRPr sz="2000">
              <a:solidFill>
                <a:srgbClr val="FF0000"/>
              </a:solidFill>
              <a:highlight>
                <a:srgbClr val="FFFFFF"/>
              </a:highlight>
            </a:endParaRPr>
          </a:p>
          <a:p>
            <a:pPr indent="0" lvl="0" marL="0" rtl="0" algn="l">
              <a:spcBef>
                <a:spcPts val="0"/>
              </a:spcBef>
              <a:spcAft>
                <a:spcPts val="0"/>
              </a:spcAft>
              <a:buNone/>
            </a:pPr>
            <a:r>
              <a:t/>
            </a:r>
            <a:endParaRPr sz="2000">
              <a:solidFill>
                <a:srgbClr val="FF0000"/>
              </a:solidFill>
              <a:highlight>
                <a:srgbClr val="FFFFFF"/>
              </a:highlight>
            </a:endParaRPr>
          </a:p>
          <a:p>
            <a:pPr indent="0" lvl="0" marL="0" rtl="0" algn="l">
              <a:spcBef>
                <a:spcPts val="0"/>
              </a:spcBef>
              <a:spcAft>
                <a:spcPts val="0"/>
              </a:spcAft>
              <a:buNone/>
            </a:pPr>
            <a:r>
              <a:rPr lang="en" sz="2000">
                <a:highlight>
                  <a:srgbClr val="FFFFFF"/>
                </a:highlight>
              </a:rPr>
              <a:t>JESUS (LUKE 6:32-35)</a:t>
            </a:r>
            <a:endParaRPr sz="2000">
              <a:highlight>
                <a:srgbClr val="FFFFFF"/>
              </a:high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1"/>
          <p:cNvSpPr txBox="1"/>
          <p:nvPr>
            <p:ph type="title"/>
          </p:nvPr>
        </p:nvSpPr>
        <p:spPr>
          <a:xfrm>
            <a:off x="311700" y="437025"/>
            <a:ext cx="8520600" cy="425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		10.  TEACHING JESUS’ COMMANDS</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lang="en" sz="1800">
                <a:solidFill>
                  <a:srgbClr val="FF0000"/>
                </a:solidFill>
                <a:highlight>
                  <a:srgbClr val="FFFFFF"/>
                </a:highlight>
              </a:rPr>
              <a:t> </a:t>
            </a:r>
            <a:r>
              <a:rPr b="1" lang="en" sz="1800">
                <a:highlight>
                  <a:srgbClr val="FFFFFF"/>
                </a:highlight>
                <a:uFill>
                  <a:noFill/>
                </a:uFill>
                <a:hlinkClick r:id="rId3"/>
              </a:rPr>
              <a:t>19</a:t>
            </a:r>
            <a:r>
              <a:rPr lang="en" sz="1800">
                <a:solidFill>
                  <a:srgbClr val="FF0000"/>
                </a:solidFill>
                <a:highlight>
                  <a:srgbClr val="FFFFFF"/>
                </a:highlight>
              </a:rPr>
              <a:t>Therefore, whoever breaks one of the least of these commands and teaches others to do the same will be called least in the kingdom of heaven. But whoever does and teaches these commands will be called great in the kingdom of heaven.</a:t>
            </a:r>
            <a:endParaRPr sz="1800">
              <a:solidFill>
                <a:srgbClr val="FF0000"/>
              </a:solidFill>
              <a:highlight>
                <a:srgbClr val="FFFFFF"/>
              </a:highlight>
            </a:endParaRPr>
          </a:p>
          <a:p>
            <a:pPr indent="0" lvl="0" marL="0" rtl="0" algn="l">
              <a:spcBef>
                <a:spcPts val="0"/>
              </a:spcBef>
              <a:spcAft>
                <a:spcPts val="0"/>
              </a:spcAft>
              <a:buNone/>
            </a:pPr>
            <a:r>
              <a:t/>
            </a:r>
            <a:endParaRPr sz="1800">
              <a:solidFill>
                <a:srgbClr val="FF0000"/>
              </a:solidFill>
              <a:highlight>
                <a:srgbClr val="FFFFFF"/>
              </a:highlight>
            </a:endParaRPr>
          </a:p>
          <a:p>
            <a:pPr indent="0" lvl="0" marL="0" rtl="0" algn="l">
              <a:spcBef>
                <a:spcPts val="0"/>
              </a:spcBef>
              <a:spcAft>
                <a:spcPts val="0"/>
              </a:spcAft>
              <a:buNone/>
            </a:pPr>
            <a:r>
              <a:t/>
            </a:r>
            <a:endParaRPr sz="1800">
              <a:solidFill>
                <a:srgbClr val="FF0000"/>
              </a:solidFill>
              <a:highlight>
                <a:srgbClr val="FFFFFF"/>
              </a:highlight>
            </a:endParaRPr>
          </a:p>
          <a:p>
            <a:pPr indent="0" lvl="0" marL="0" rtl="0" algn="l">
              <a:spcBef>
                <a:spcPts val="0"/>
              </a:spcBef>
              <a:spcAft>
                <a:spcPts val="0"/>
              </a:spcAft>
              <a:buNone/>
            </a:pPr>
            <a:r>
              <a:rPr lang="en" sz="1800">
                <a:highlight>
                  <a:srgbClr val="FFFFFF"/>
                </a:highlight>
              </a:rPr>
              <a:t>JESUS (MATTHEW 5:19)</a:t>
            </a:r>
            <a:endParaRPr sz="1800">
              <a:highlight>
                <a:srgbClr val="FFFFFF"/>
              </a:high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72"/>
          <p:cNvSpPr txBox="1"/>
          <p:nvPr>
            <p:ph type="title"/>
          </p:nvPr>
        </p:nvSpPr>
        <p:spPr>
          <a:xfrm>
            <a:off x="311700" y="381000"/>
            <a:ext cx="8520600" cy="43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		11.  SACRIFICE SELF-INTEREST TO</a:t>
            </a:r>
            <a:endParaRPr sz="2700"/>
          </a:p>
          <a:p>
            <a:pPr indent="0" lvl="0" marL="0" rtl="0" algn="l">
              <a:spcBef>
                <a:spcPts val="0"/>
              </a:spcBef>
              <a:spcAft>
                <a:spcPts val="0"/>
              </a:spcAft>
              <a:buNone/>
            </a:pPr>
            <a:r>
              <a:rPr lang="en" sz="2700"/>
              <a:t>			  SERVE THE KINGDOM</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b="1" lang="en" sz="1800">
                <a:highlight>
                  <a:srgbClr val="FFFFFF"/>
                </a:highlight>
                <a:uFill>
                  <a:noFill/>
                </a:uFill>
                <a:hlinkClick r:id="rId3"/>
              </a:rPr>
              <a:t>28</a:t>
            </a:r>
            <a:r>
              <a:rPr lang="en" sz="1800">
                <a:highlight>
                  <a:srgbClr val="FFFFFF"/>
                </a:highlight>
              </a:rPr>
              <a:t> Jesus said to them, </a:t>
            </a:r>
            <a:r>
              <a:rPr lang="en" sz="1800">
                <a:solidFill>
                  <a:srgbClr val="FF0000"/>
                </a:solidFill>
                <a:highlight>
                  <a:srgbClr val="FFFFFF"/>
                </a:highlight>
              </a:rPr>
              <a:t>“Truly I tell you, in the renewal of all things,</a:t>
            </a:r>
            <a:r>
              <a:rPr i="1" lang="en" sz="1800">
                <a:solidFill>
                  <a:srgbClr val="FF0000"/>
                </a:solidFill>
                <a:highlight>
                  <a:srgbClr val="FFFFFF"/>
                </a:highlight>
              </a:rPr>
              <a:t> </a:t>
            </a:r>
            <a:r>
              <a:rPr lang="en" sz="1800">
                <a:solidFill>
                  <a:srgbClr val="FF0000"/>
                </a:solidFill>
                <a:highlight>
                  <a:srgbClr val="FFFFFF"/>
                </a:highlight>
              </a:rPr>
              <a:t>when the Son of Man sits on his glorious throne,</a:t>
            </a:r>
            <a:r>
              <a:rPr i="1" lang="en" sz="1800">
                <a:solidFill>
                  <a:srgbClr val="FF0000"/>
                </a:solidFill>
                <a:highlight>
                  <a:srgbClr val="FFFFFF"/>
                </a:highlight>
              </a:rPr>
              <a:t> </a:t>
            </a:r>
            <a:r>
              <a:rPr lang="en" sz="1800">
                <a:solidFill>
                  <a:srgbClr val="FF0000"/>
                </a:solidFill>
                <a:highlight>
                  <a:srgbClr val="FFFFFF"/>
                </a:highlight>
              </a:rPr>
              <a:t>you who have followed me will also sit on twelve thrones, judging the twelve tribes of Israel.</a:t>
            </a:r>
            <a:r>
              <a:rPr lang="en" sz="1800">
                <a:highlight>
                  <a:srgbClr val="FFFFFF"/>
                </a:highlight>
              </a:rPr>
              <a:t> </a:t>
            </a:r>
            <a:r>
              <a:rPr b="1" lang="en" sz="1800">
                <a:highlight>
                  <a:srgbClr val="FFFFFF"/>
                </a:highlight>
                <a:uFill>
                  <a:noFill/>
                </a:uFill>
                <a:hlinkClick r:id="rId4"/>
              </a:rPr>
              <a:t>29</a:t>
            </a:r>
            <a:r>
              <a:rPr lang="en" sz="1800">
                <a:solidFill>
                  <a:srgbClr val="FF0000"/>
                </a:solidFill>
                <a:highlight>
                  <a:srgbClr val="FFFFFF"/>
                </a:highlight>
              </a:rPr>
              <a:t> And everyone who has left houses or brothers or sisters or father or mother or children or fields because of my name will receive a hundred times more and will inherit eternal life.</a:t>
            </a:r>
            <a:endParaRPr sz="1800">
              <a:solidFill>
                <a:srgbClr val="FF0000"/>
              </a:solidFill>
              <a:highlight>
                <a:srgbClr val="FFFFFF"/>
              </a:highlight>
            </a:endParaRPr>
          </a:p>
          <a:p>
            <a:pPr indent="0" lvl="0" marL="0" rtl="0" algn="l">
              <a:spcBef>
                <a:spcPts val="0"/>
              </a:spcBef>
              <a:spcAft>
                <a:spcPts val="0"/>
              </a:spcAft>
              <a:buNone/>
            </a:pPr>
            <a:r>
              <a:t/>
            </a:r>
            <a:endParaRPr sz="1800">
              <a:solidFill>
                <a:srgbClr val="FF0000"/>
              </a:solidFill>
              <a:highlight>
                <a:srgbClr val="FFFFFF"/>
              </a:highlight>
            </a:endParaRPr>
          </a:p>
          <a:p>
            <a:pPr indent="0" lvl="0" marL="0" rtl="0" algn="l">
              <a:spcBef>
                <a:spcPts val="0"/>
              </a:spcBef>
              <a:spcAft>
                <a:spcPts val="0"/>
              </a:spcAft>
              <a:buNone/>
            </a:pPr>
            <a:r>
              <a:rPr lang="en" sz="1800">
                <a:highlight>
                  <a:srgbClr val="FFFFFF"/>
                </a:highlight>
              </a:rPr>
              <a:t>JESUS (MATTHEW 19:28-29)</a:t>
            </a:r>
            <a:endParaRPr sz="1800">
              <a:highlight>
                <a:srgbClr val="FFFFFF"/>
              </a:high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3"/>
          <p:cNvSpPr txBox="1"/>
          <p:nvPr>
            <p:ph type="title"/>
          </p:nvPr>
        </p:nvSpPr>
        <p:spPr>
          <a:xfrm>
            <a:off x="311700" y="448225"/>
            <a:ext cx="8520600" cy="4370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sz="2700"/>
          </a:p>
          <a:p>
            <a:pPr indent="0" lvl="0" marL="0" rtl="0" algn="ctr">
              <a:spcBef>
                <a:spcPts val="0"/>
              </a:spcBef>
              <a:spcAft>
                <a:spcPts val="0"/>
              </a:spcAft>
              <a:buNone/>
            </a:pPr>
            <a:r>
              <a:rPr lang="en" sz="2700"/>
              <a:t>THE AUTHOR OF HEBREWS’ CONCLUSION</a:t>
            </a:r>
            <a:endParaRPr sz="2700"/>
          </a:p>
          <a:p>
            <a:pPr indent="0" lvl="0" marL="0" rtl="0" algn="l">
              <a:spcBef>
                <a:spcPts val="0"/>
              </a:spcBef>
              <a:spcAft>
                <a:spcPts val="0"/>
              </a:spcAft>
              <a:buNone/>
            </a:pPr>
            <a:r>
              <a:rPr lang="en" sz="2700"/>
              <a:t>	 	ABOUT FAITH:</a:t>
            </a:r>
            <a:endParaRPr sz="2700"/>
          </a:p>
          <a:p>
            <a:pPr indent="0" lvl="0" marL="0" rtl="0" algn="l">
              <a:spcBef>
                <a:spcPts val="0"/>
              </a:spcBef>
              <a:spcAft>
                <a:spcPts val="0"/>
              </a:spcAft>
              <a:buNone/>
            </a:pPr>
            <a:r>
              <a:t/>
            </a:r>
            <a:endParaRPr sz="2700"/>
          </a:p>
          <a:p>
            <a:pPr indent="0" lvl="0" marL="0" rtl="0" algn="l">
              <a:spcBef>
                <a:spcPts val="0"/>
              </a:spcBef>
              <a:spcAft>
                <a:spcPts val="0"/>
              </a:spcAft>
              <a:buNone/>
            </a:pPr>
            <a:r>
              <a:rPr b="1" lang="en" sz="2000">
                <a:highlight>
                  <a:srgbClr val="FFFFFF"/>
                </a:highlight>
                <a:uFill>
                  <a:noFill/>
                </a:uFill>
                <a:hlinkClick r:id="rId3"/>
              </a:rPr>
              <a:t>6</a:t>
            </a:r>
            <a:r>
              <a:rPr lang="en" sz="2000">
                <a:highlight>
                  <a:srgbClr val="FFFFFF"/>
                </a:highlight>
              </a:rPr>
              <a:t> But without faith </a:t>
            </a:r>
            <a:r>
              <a:rPr i="1" lang="en" sz="2000">
                <a:highlight>
                  <a:srgbClr val="FFFFFF"/>
                </a:highlight>
              </a:rPr>
              <a:t>it is</a:t>
            </a:r>
            <a:r>
              <a:rPr lang="en" sz="2000">
                <a:highlight>
                  <a:srgbClr val="FFFFFF"/>
                </a:highlight>
              </a:rPr>
              <a:t> impossible to please </a:t>
            </a:r>
            <a:r>
              <a:rPr i="1" lang="en" sz="2000">
                <a:highlight>
                  <a:srgbClr val="FFFFFF"/>
                </a:highlight>
              </a:rPr>
              <a:t>him</a:t>
            </a:r>
            <a:r>
              <a:rPr lang="en" sz="2000">
                <a:highlight>
                  <a:srgbClr val="FFFFFF"/>
                </a:highlight>
              </a:rPr>
              <a:t>: for he that cometh to God must believe that he is, and </a:t>
            </a:r>
            <a:r>
              <a:rPr i="1" lang="en" sz="2000">
                <a:highlight>
                  <a:srgbClr val="FFFFFF"/>
                </a:highlight>
              </a:rPr>
              <a:t>that</a:t>
            </a:r>
            <a:r>
              <a:rPr lang="en" sz="2000">
                <a:highlight>
                  <a:srgbClr val="FFFFFF"/>
                </a:highlight>
              </a:rPr>
              <a:t> he is a rewarder of them that diligently seek him.</a:t>
            </a:r>
            <a:endParaRPr sz="2000">
              <a:highlight>
                <a:srgbClr val="FFFFFF"/>
              </a:highlight>
            </a:endParaRPr>
          </a:p>
          <a:p>
            <a:pPr indent="0" lvl="0" marL="0" rtl="0" algn="l">
              <a:spcBef>
                <a:spcPts val="0"/>
              </a:spcBef>
              <a:spcAft>
                <a:spcPts val="0"/>
              </a:spcAft>
              <a:buNone/>
            </a:pPr>
            <a:r>
              <a:t/>
            </a:r>
            <a:endParaRPr sz="2000">
              <a:highlight>
                <a:srgbClr val="FFFFFF"/>
              </a:highlight>
            </a:endParaRPr>
          </a:p>
          <a:p>
            <a:pPr indent="0" lvl="0" marL="0" rtl="0" algn="l">
              <a:spcBef>
                <a:spcPts val="0"/>
              </a:spcBef>
              <a:spcAft>
                <a:spcPts val="0"/>
              </a:spcAft>
              <a:buNone/>
            </a:pPr>
            <a:r>
              <a:rPr lang="en" sz="2000">
                <a:highlight>
                  <a:srgbClr val="FFFFFF"/>
                </a:highlight>
              </a:rPr>
              <a:t>										HEBREWS 11:6</a:t>
            </a:r>
            <a:endParaRPr sz="2000">
              <a:highlight>
                <a:srgbClr val="FFFFFF"/>
              </a:highlight>
            </a:endParaRPr>
          </a:p>
          <a:p>
            <a:pPr indent="0" lvl="0" marL="0" rtl="0" algn="l">
              <a:spcBef>
                <a:spcPts val="0"/>
              </a:spcBef>
              <a:spcAft>
                <a:spcPts val="0"/>
              </a:spcAft>
              <a:buNone/>
            </a:pPr>
            <a:r>
              <a:t/>
            </a:r>
            <a:endParaRPr sz="2000">
              <a:highlight>
                <a:srgbClr val="FFFFFF"/>
              </a:highlight>
            </a:endParaRPr>
          </a:p>
          <a:p>
            <a:pPr indent="0" lvl="0" marL="0" rtl="0" algn="l">
              <a:spcBef>
                <a:spcPts val="0"/>
              </a:spcBef>
              <a:spcAft>
                <a:spcPts val="0"/>
              </a:spcAft>
              <a:buNone/>
            </a:pPr>
            <a:r>
              <a:t/>
            </a:r>
            <a:endParaRPr sz="2000">
              <a:highlight>
                <a:srgbClr val="FFFFFF"/>
              </a:highlight>
            </a:endParaRPr>
          </a:p>
          <a:p>
            <a:pPr indent="457200" lvl="0" marL="0" rtl="0" algn="l">
              <a:spcBef>
                <a:spcPts val="0"/>
              </a:spcBef>
              <a:spcAft>
                <a:spcPts val="0"/>
              </a:spcAft>
              <a:buNone/>
            </a:pPr>
            <a:r>
              <a:rPr lang="en" sz="2000">
                <a:highlight>
                  <a:srgbClr val="FFFFFF"/>
                </a:highlight>
              </a:rPr>
              <a:t>REWARDER:  IN THE GREEK: THE ONE WHO PAYS THE WAGES</a:t>
            </a:r>
            <a:endParaRPr sz="2000">
              <a:highlight>
                <a:srgbClr val="FFFFFF"/>
              </a:highlight>
            </a:endParaRPr>
          </a:p>
          <a:p>
            <a:pPr indent="0" lvl="0" marL="0" rtl="0" algn="l">
              <a:spcBef>
                <a:spcPts val="0"/>
              </a:spcBef>
              <a:spcAft>
                <a:spcPts val="0"/>
              </a:spcAft>
              <a:buNone/>
            </a:pPr>
            <a:r>
              <a:t/>
            </a:r>
            <a:endParaRPr sz="2000">
              <a:highlight>
                <a:srgbClr val="FFFFFF"/>
              </a:highlight>
            </a:endParaRPr>
          </a:p>
          <a:p>
            <a:pPr indent="0" lvl="0" marL="0" rtl="0" algn="l">
              <a:spcBef>
                <a:spcPts val="0"/>
              </a:spcBef>
              <a:spcAft>
                <a:spcPts val="0"/>
              </a:spcAft>
              <a:buNone/>
            </a:pPr>
            <a:r>
              <a:t/>
            </a:r>
            <a:endParaRPr sz="2000">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0"/>
          <p:cNvSpPr txBox="1"/>
          <p:nvPr>
            <p:ph type="ctrTitle"/>
          </p:nvPr>
        </p:nvSpPr>
        <p:spPr>
          <a:xfrm>
            <a:off x="311700" y="136150"/>
            <a:ext cx="8520600" cy="402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92" name="Google Shape;92;p20"/>
          <p:cNvSpPr txBox="1"/>
          <p:nvPr>
            <p:ph idx="1" type="subTitle"/>
          </p:nvPr>
        </p:nvSpPr>
        <p:spPr>
          <a:xfrm>
            <a:off x="311700" y="539050"/>
            <a:ext cx="8520600" cy="4224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200">
                <a:solidFill>
                  <a:srgbClr val="FF0000"/>
                </a:solidFill>
                <a:highlight>
                  <a:srgbClr val="FFFFFF"/>
                </a:highlight>
                <a:latin typeface="Roboto"/>
                <a:ea typeface="Roboto"/>
                <a:cs typeface="Roboto"/>
                <a:sym typeface="Roboto"/>
              </a:rPr>
              <a:t> </a:t>
            </a:r>
            <a:r>
              <a:rPr lang="en" sz="2500">
                <a:solidFill>
                  <a:srgbClr val="FF0000"/>
                </a:solidFill>
                <a:highlight>
                  <a:srgbClr val="FFFFFF"/>
                </a:highlight>
              </a:rPr>
              <a:t>For the Gentiles eagerly seek all these things, and your heavenly Father knows that you need them. But seek first the kingdom of God and his righteousness, and all these things will be provided for you. Therefore don’t worry about tomorrow, because tomorrow will worry about itself. Each day has enough trouble of its own</a:t>
            </a:r>
            <a:r>
              <a:rPr lang="en" sz="2500">
                <a:highlight>
                  <a:srgbClr val="FFFFFF"/>
                </a:highlight>
              </a:rPr>
              <a:t>.”</a:t>
            </a:r>
            <a:endParaRPr sz="2500">
              <a:highlight>
                <a:srgbClr val="FFFFFF"/>
              </a:highlight>
            </a:endParaRPr>
          </a:p>
          <a:p>
            <a:pPr indent="0" lvl="0" marL="0" rtl="0" algn="ctr">
              <a:spcBef>
                <a:spcPts val="0"/>
              </a:spcBef>
              <a:spcAft>
                <a:spcPts val="0"/>
              </a:spcAft>
              <a:buNone/>
            </a:pPr>
            <a:r>
              <a:t/>
            </a:r>
            <a:endParaRPr sz="2500">
              <a:highlight>
                <a:srgbClr val="FFFFFF"/>
              </a:highlight>
            </a:endParaRPr>
          </a:p>
          <a:p>
            <a:pPr indent="0" lvl="0" marL="0" rtl="0" algn="ctr">
              <a:spcBef>
                <a:spcPts val="0"/>
              </a:spcBef>
              <a:spcAft>
                <a:spcPts val="0"/>
              </a:spcAft>
              <a:buNone/>
            </a:pPr>
            <a:r>
              <a:rPr lang="en" sz="2500">
                <a:highlight>
                  <a:srgbClr val="FFFFFF"/>
                </a:highlight>
              </a:rPr>
              <a:t>										Matt. 5:25-34</a:t>
            </a:r>
            <a:endParaRPr sz="2500">
              <a:highlight>
                <a:srgbClr val="FFFFFF"/>
              </a:highlight>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7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TIME AROUND THE TABLE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75"/>
          <p:cNvSpPr txBox="1"/>
          <p:nvPr>
            <p:ph type="title"/>
          </p:nvPr>
        </p:nvSpPr>
        <p:spPr>
          <a:xfrm>
            <a:off x="311700" y="739000"/>
            <a:ext cx="8520600" cy="39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9"/>
              <a:t>“The Kingdom Assignment: What Will You Do with the Talents God has Given You?” by Denny and Leesa Bellesi</a:t>
            </a:r>
            <a:endParaRPr sz="1829"/>
          </a:p>
          <a:p>
            <a:pPr indent="0" lvl="0" marL="0" rtl="0" algn="l">
              <a:spcBef>
                <a:spcPts val="0"/>
              </a:spcBef>
              <a:spcAft>
                <a:spcPts val="0"/>
              </a:spcAft>
              <a:buSzPts val="990"/>
              <a:buNone/>
            </a:pPr>
            <a:r>
              <a:t/>
            </a:r>
            <a:endParaRPr sz="1829"/>
          </a:p>
          <a:p>
            <a:pPr indent="0" lvl="0" marL="0" rtl="0" algn="l">
              <a:spcBef>
                <a:spcPts val="0"/>
              </a:spcBef>
              <a:spcAft>
                <a:spcPts val="0"/>
              </a:spcAft>
              <a:buSzPts val="990"/>
              <a:buNone/>
            </a:pPr>
            <a:r>
              <a:rPr lang="en" sz="1829"/>
              <a:t>“Money, Possessions and Eternity” by Randy Alcorn</a:t>
            </a:r>
            <a:endParaRPr sz="1829"/>
          </a:p>
          <a:p>
            <a:pPr indent="0" lvl="0" marL="0" rtl="0" algn="l">
              <a:spcBef>
                <a:spcPts val="0"/>
              </a:spcBef>
              <a:spcAft>
                <a:spcPts val="0"/>
              </a:spcAft>
              <a:buSzPts val="990"/>
              <a:buNone/>
            </a:pPr>
            <a:r>
              <a:t/>
            </a:r>
            <a:endParaRPr sz="1829"/>
          </a:p>
          <a:p>
            <a:pPr indent="0" lvl="0" marL="0" rtl="0" algn="l">
              <a:spcBef>
                <a:spcPts val="0"/>
              </a:spcBef>
              <a:spcAft>
                <a:spcPts val="0"/>
              </a:spcAft>
              <a:buSzPts val="990"/>
              <a:buNone/>
            </a:pPr>
            <a:r>
              <a:rPr lang="en" sz="1829"/>
              <a:t>“Die Broke:  A Radical, Four Part Financial Plan to Restore Your Confidence, Increase Your Net Worth and Afford You the Lifestyle of Your Dreams” by Stephen M. Pollan and Mark Levine</a:t>
            </a:r>
            <a:endParaRPr sz="1829"/>
          </a:p>
          <a:p>
            <a:pPr indent="0" lvl="0" marL="0" rtl="0" algn="l">
              <a:spcBef>
                <a:spcPts val="0"/>
              </a:spcBef>
              <a:spcAft>
                <a:spcPts val="0"/>
              </a:spcAft>
              <a:buSzPts val="990"/>
              <a:buNone/>
            </a:pPr>
            <a:r>
              <a:t/>
            </a:r>
            <a:endParaRPr sz="1829"/>
          </a:p>
          <a:p>
            <a:pPr indent="0" lvl="0" marL="0" rtl="0" algn="l">
              <a:spcBef>
                <a:spcPts val="0"/>
              </a:spcBef>
              <a:spcAft>
                <a:spcPts val="0"/>
              </a:spcAft>
              <a:buSzPts val="990"/>
              <a:buNone/>
            </a:pPr>
            <a:r>
              <a:rPr lang="en" sz="1829"/>
              <a:t>“The Law of Rewards:  Giving What You Can’t Keep to Gain What You Can’t Lose” by Randy Alcorn</a:t>
            </a:r>
            <a:endParaRPr sz="1829"/>
          </a:p>
          <a:p>
            <a:pPr indent="0" lvl="0" marL="0" rtl="0" algn="l">
              <a:spcBef>
                <a:spcPts val="0"/>
              </a:spcBef>
              <a:spcAft>
                <a:spcPts val="0"/>
              </a:spcAft>
              <a:buSzPts val="990"/>
              <a:buNone/>
            </a:pPr>
            <a:r>
              <a:t/>
            </a:r>
            <a:endParaRPr sz="1829"/>
          </a:p>
          <a:p>
            <a:pPr indent="0" lvl="0" marL="0" rtl="0" algn="l">
              <a:spcBef>
                <a:spcPts val="0"/>
              </a:spcBef>
              <a:spcAft>
                <a:spcPts val="0"/>
              </a:spcAft>
              <a:buSzPts val="990"/>
              <a:buNone/>
            </a:pPr>
            <a:r>
              <a:rPr lang="en" sz="1829"/>
              <a:t>“Gospel Patrons:  People Whose Generosity Changed the World” by John Rinehart</a:t>
            </a:r>
            <a:endParaRPr sz="1829"/>
          </a:p>
        </p:txBody>
      </p:sp>
      <p:sp>
        <p:nvSpPr>
          <p:cNvPr id="428" name="Google Shape;428;p75"/>
          <p:cNvSpPr txBox="1"/>
          <p:nvPr/>
        </p:nvSpPr>
        <p:spPr>
          <a:xfrm>
            <a:off x="404000" y="246325"/>
            <a:ext cx="8188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Black Ops One"/>
                <a:ea typeface="Black Ops One"/>
                <a:cs typeface="Black Ops One"/>
                <a:sym typeface="Black Ops One"/>
              </a:rPr>
              <a:t>SESSION 6 READING SUGGESTIONS:</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6"/>
          <p:cNvSpPr txBox="1"/>
          <p:nvPr>
            <p:ph type="title"/>
          </p:nvPr>
        </p:nvSpPr>
        <p:spPr>
          <a:xfrm>
            <a:off x="266875" y="279450"/>
            <a:ext cx="8520600" cy="4247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u="sng">
                <a:hlinkClick r:id="rId3"/>
              </a:rPr>
              <a:t>www.battlereadyman.com</a:t>
            </a:r>
            <a:endParaRPr/>
          </a:p>
          <a:p>
            <a:pPr indent="0" lvl="0" marL="0" rtl="0" algn="ctr">
              <a:spcBef>
                <a:spcPts val="0"/>
              </a:spcBef>
              <a:spcAft>
                <a:spcPts val="0"/>
              </a:spcAft>
              <a:buNone/>
            </a:pPr>
            <a:r>
              <a:t/>
            </a:r>
            <a:endParaRPr/>
          </a:p>
          <a:p>
            <a:pPr indent="0" lvl="0" marL="0" rtl="0" algn="l">
              <a:spcBef>
                <a:spcPts val="0"/>
              </a:spcBef>
              <a:spcAft>
                <a:spcPts val="0"/>
              </a:spcAft>
              <a:buNone/>
            </a:pPr>
            <a:r>
              <a:rPr lang="en" sz="2900"/>
              <a:t>August 31, 2024 “Your Mission”</a:t>
            </a:r>
            <a:endParaRPr sz="2900"/>
          </a:p>
          <a:p>
            <a:pPr indent="0" lvl="0" marL="0" rtl="0" algn="l">
              <a:spcBef>
                <a:spcPts val="0"/>
              </a:spcBef>
              <a:spcAft>
                <a:spcPts val="0"/>
              </a:spcAft>
              <a:buNone/>
            </a:pPr>
            <a:r>
              <a:rPr lang="en" sz="2900"/>
              <a:t>September 28, 2024 “Your Niche”</a:t>
            </a:r>
            <a:endParaRPr sz="2900"/>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1"/>
          <p:cNvSpPr txBox="1"/>
          <p:nvPr>
            <p:ph type="ctrTitle"/>
          </p:nvPr>
        </p:nvSpPr>
        <p:spPr>
          <a:xfrm>
            <a:off x="781050" y="396900"/>
            <a:ext cx="4781700" cy="79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t>3rd Soil</a:t>
            </a:r>
            <a:endParaRPr sz="3000"/>
          </a:p>
        </p:txBody>
      </p:sp>
      <p:sp>
        <p:nvSpPr>
          <p:cNvPr id="98" name="Google Shape;98;p21"/>
          <p:cNvSpPr txBox="1"/>
          <p:nvPr>
            <p:ph idx="1" type="subTitle"/>
          </p:nvPr>
        </p:nvSpPr>
        <p:spPr>
          <a:xfrm>
            <a:off x="311700" y="1721025"/>
            <a:ext cx="8520600" cy="30771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sz="2400">
                <a:highlight>
                  <a:srgbClr val="FFFFFF"/>
                </a:highlight>
              </a:rPr>
              <a:t>“.. </a:t>
            </a:r>
            <a:r>
              <a:rPr lang="en" sz="2400">
                <a:solidFill>
                  <a:srgbClr val="FF0000"/>
                </a:solidFill>
                <a:highlight>
                  <a:srgbClr val="FFFFFF"/>
                </a:highlight>
              </a:rPr>
              <a:t>As for the seed that fell among thorns, these are the ones who, when they have heard, go on their way and are choked with worries, riches, and pleasures of life, and produce no mature fruit.</a:t>
            </a:r>
            <a:r>
              <a:rPr lang="en" sz="2400">
                <a:highlight>
                  <a:srgbClr val="FFFFFF"/>
                </a:highlight>
              </a:rPr>
              <a:t>”</a:t>
            </a:r>
            <a:endParaRPr sz="2400">
              <a:highlight>
                <a:srgbClr val="FFFFFF"/>
              </a:highlight>
            </a:endParaRPr>
          </a:p>
          <a:p>
            <a:pPr indent="0" lvl="0" marL="0" rtl="0" algn="ctr">
              <a:spcBef>
                <a:spcPts val="0"/>
              </a:spcBef>
              <a:spcAft>
                <a:spcPts val="0"/>
              </a:spcAft>
              <a:buNone/>
            </a:pPr>
            <a:r>
              <a:t/>
            </a:r>
            <a:endParaRPr sz="2400">
              <a:highlight>
                <a:srgbClr val="FFFFFF"/>
              </a:highlight>
            </a:endParaRPr>
          </a:p>
          <a:p>
            <a:pPr indent="0" lvl="0" marL="0" rtl="0" algn="l">
              <a:spcBef>
                <a:spcPts val="0"/>
              </a:spcBef>
              <a:spcAft>
                <a:spcPts val="0"/>
              </a:spcAft>
              <a:buNone/>
            </a:pPr>
            <a:r>
              <a:rPr lang="en" sz="2400">
                <a:highlight>
                  <a:srgbClr val="FFFFFF"/>
                </a:highlight>
              </a:rPr>
              <a:t>		(Jesus) Luke 8:14</a:t>
            </a:r>
            <a:endParaRPr sz="2400">
              <a:highlight>
                <a:srgbClr val="FFFFFF"/>
              </a:highlight>
            </a:endParaRPr>
          </a:p>
          <a:p>
            <a:pPr indent="0" lvl="0" marL="0" rtl="0" algn="ctr">
              <a:spcBef>
                <a:spcPts val="0"/>
              </a:spcBef>
              <a:spcAft>
                <a:spcPts val="0"/>
              </a:spcAft>
              <a:buNone/>
            </a:pPr>
            <a:r>
              <a:t/>
            </a:r>
            <a:endParaRPr sz="240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type="ctrTitle"/>
          </p:nvPr>
        </p:nvSpPr>
        <p:spPr>
          <a:xfrm>
            <a:off x="1060500" y="744575"/>
            <a:ext cx="7023000" cy="79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t>THE ISSUE:</a:t>
            </a:r>
            <a:endParaRPr sz="3000"/>
          </a:p>
        </p:txBody>
      </p:sp>
      <p:sp>
        <p:nvSpPr>
          <p:cNvPr id="104" name="Google Shape;104;p22"/>
          <p:cNvSpPr txBox="1"/>
          <p:nvPr>
            <p:ph idx="1" type="subTitle"/>
          </p:nvPr>
        </p:nvSpPr>
        <p:spPr>
          <a:xfrm>
            <a:off x="1060500" y="1842700"/>
            <a:ext cx="7023000" cy="309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HOW DO YOU VIEW MONEY?</a:t>
            </a:r>
            <a:endParaRPr sz="2400"/>
          </a:p>
          <a:p>
            <a:pPr indent="-381000" lvl="0" marL="457200" rtl="0" algn="l">
              <a:spcBef>
                <a:spcPts val="0"/>
              </a:spcBef>
              <a:spcAft>
                <a:spcPts val="0"/>
              </a:spcAft>
              <a:buSzPts val="2400"/>
              <a:buChar char="●"/>
            </a:pPr>
            <a:r>
              <a:rPr lang="en" sz="2400"/>
              <a:t>WORRIES (THERE WON’T BE ENOUGH)</a:t>
            </a:r>
            <a:endParaRPr sz="2400"/>
          </a:p>
          <a:p>
            <a:pPr indent="-381000" lvl="0" marL="457200" rtl="0" algn="l">
              <a:spcBef>
                <a:spcPts val="0"/>
              </a:spcBef>
              <a:spcAft>
                <a:spcPts val="0"/>
              </a:spcAft>
              <a:buSzPts val="2400"/>
              <a:buChar char="●"/>
            </a:pPr>
            <a:r>
              <a:rPr lang="en" sz="2400"/>
              <a:t>RICHES (IT’S NEVER ENOUGH)</a:t>
            </a:r>
            <a:endParaRPr sz="2400"/>
          </a:p>
          <a:p>
            <a:pPr indent="-381000" lvl="0" marL="457200" rtl="0" algn="l">
              <a:spcBef>
                <a:spcPts val="0"/>
              </a:spcBef>
              <a:spcAft>
                <a:spcPts val="0"/>
              </a:spcAft>
              <a:buSzPts val="2400"/>
              <a:buChar char="●"/>
            </a:pPr>
            <a:r>
              <a:rPr lang="en" sz="2400"/>
              <a:t>PLEASURES (IT’S FOR MY ENJOYMENT)</a:t>
            </a:r>
            <a:endParaRPr sz="2400"/>
          </a:p>
          <a:p>
            <a:pPr indent="-381000" lvl="0" marL="457200" rtl="0" algn="l">
              <a:spcBef>
                <a:spcPts val="0"/>
              </a:spcBef>
              <a:spcAft>
                <a:spcPts val="0"/>
              </a:spcAft>
              <a:buSzPts val="2400"/>
              <a:buChar char="●"/>
            </a:pPr>
            <a:r>
              <a:rPr lang="en" sz="2400"/>
              <a:t>KINGDOM (IT’S NOT THE FOCUS)</a:t>
            </a:r>
            <a:endParaRPr sz="2400"/>
          </a:p>
        </p:txBody>
      </p:sp>
      <p:cxnSp>
        <p:nvCxnSpPr>
          <p:cNvPr id="105" name="Google Shape;105;p22"/>
          <p:cNvCxnSpPr/>
          <p:nvPr/>
        </p:nvCxnSpPr>
        <p:spPr>
          <a:xfrm>
            <a:off x="1060500" y="1537175"/>
            <a:ext cx="7023000" cy="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ctrTitle"/>
          </p:nvPr>
        </p:nvSpPr>
        <p:spPr>
          <a:xfrm>
            <a:off x="1060500" y="744575"/>
            <a:ext cx="7023000" cy="79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t>THE ISSUE:</a:t>
            </a:r>
            <a:endParaRPr sz="3000"/>
          </a:p>
        </p:txBody>
      </p:sp>
      <p:sp>
        <p:nvSpPr>
          <p:cNvPr id="111" name="Google Shape;111;p23"/>
          <p:cNvSpPr txBox="1"/>
          <p:nvPr>
            <p:ph idx="1" type="subTitle"/>
          </p:nvPr>
        </p:nvSpPr>
        <p:spPr>
          <a:xfrm>
            <a:off x="1060500" y="1842700"/>
            <a:ext cx="7023000" cy="30945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400"/>
              <a:t>HOW DO YOU VIEW MONEY?</a:t>
            </a:r>
            <a:endParaRPr sz="2400"/>
          </a:p>
          <a:p>
            <a:pPr indent="-381000" lvl="0" marL="457200" rtl="0" algn="l">
              <a:spcBef>
                <a:spcPts val="0"/>
              </a:spcBef>
              <a:spcAft>
                <a:spcPts val="0"/>
              </a:spcAft>
              <a:buSzPts val="2400"/>
              <a:buChar char="●"/>
            </a:pPr>
            <a:r>
              <a:rPr lang="en" sz="2400"/>
              <a:t>WORRIES (THERE WON’T BE ENOUGH)</a:t>
            </a:r>
            <a:endParaRPr sz="2400"/>
          </a:p>
          <a:p>
            <a:pPr indent="-381000" lvl="0" marL="457200" rtl="0" algn="l">
              <a:spcBef>
                <a:spcPts val="0"/>
              </a:spcBef>
              <a:spcAft>
                <a:spcPts val="0"/>
              </a:spcAft>
              <a:buSzPts val="2400"/>
              <a:buChar char="●"/>
            </a:pPr>
            <a:r>
              <a:rPr lang="en" sz="2400"/>
              <a:t>RICHES (IT’S NEVER ENOUGH)</a:t>
            </a:r>
            <a:endParaRPr sz="2400"/>
          </a:p>
          <a:p>
            <a:pPr indent="-381000" lvl="0" marL="457200" rtl="0" algn="l">
              <a:spcBef>
                <a:spcPts val="0"/>
              </a:spcBef>
              <a:spcAft>
                <a:spcPts val="0"/>
              </a:spcAft>
              <a:buSzPts val="2400"/>
              <a:buChar char="●"/>
            </a:pPr>
            <a:r>
              <a:rPr lang="en" sz="2400"/>
              <a:t>PLEASURES (IT’S FOR MY ENJOYMENT)</a:t>
            </a:r>
            <a:endParaRPr sz="2400"/>
          </a:p>
          <a:p>
            <a:pPr indent="-381000" lvl="0" marL="457200" rtl="0" algn="l">
              <a:spcBef>
                <a:spcPts val="0"/>
              </a:spcBef>
              <a:spcAft>
                <a:spcPts val="0"/>
              </a:spcAft>
              <a:buClr>
                <a:schemeClr val="accent1"/>
              </a:buClr>
              <a:buSzPts val="2400"/>
              <a:buChar char="●"/>
            </a:pPr>
            <a:r>
              <a:rPr lang="en" sz="2400">
                <a:solidFill>
                  <a:schemeClr val="accent1"/>
                </a:solidFill>
              </a:rPr>
              <a:t>KINGDOM (IT’S NOT THE FOCUS)</a:t>
            </a:r>
            <a:endParaRPr sz="2400">
              <a:solidFill>
                <a:schemeClr val="accent1"/>
              </a:solidFill>
            </a:endParaRPr>
          </a:p>
          <a:p>
            <a:pPr indent="0" lvl="0" marL="0" rtl="0" algn="l">
              <a:spcBef>
                <a:spcPts val="0"/>
              </a:spcBef>
              <a:spcAft>
                <a:spcPts val="0"/>
              </a:spcAft>
              <a:buNone/>
            </a:pPr>
            <a:r>
              <a:t/>
            </a:r>
            <a:endParaRPr sz="2400">
              <a:solidFill>
                <a:schemeClr val="accent1"/>
              </a:solidFill>
            </a:endParaRPr>
          </a:p>
          <a:p>
            <a:pPr indent="0" lvl="0" marL="0" rtl="0" algn="ctr">
              <a:spcBef>
                <a:spcPts val="0"/>
              </a:spcBef>
              <a:spcAft>
                <a:spcPts val="0"/>
              </a:spcAft>
              <a:buClr>
                <a:schemeClr val="dk1"/>
              </a:buClr>
              <a:buSzPts val="1100"/>
              <a:buFont typeface="Arial"/>
              <a:buNone/>
            </a:pPr>
            <a:r>
              <a:rPr lang="en" sz="1900">
                <a:solidFill>
                  <a:srgbClr val="FF0000"/>
                </a:solidFill>
                <a:highlight>
                  <a:schemeClr val="lt1"/>
                </a:highlight>
              </a:rPr>
              <a:t>“But seek first the kingdom of God and his righteousness, and all these things will be provided for you.”</a:t>
            </a:r>
            <a:endParaRPr sz="1800"/>
          </a:p>
        </p:txBody>
      </p:sp>
      <p:cxnSp>
        <p:nvCxnSpPr>
          <p:cNvPr id="112" name="Google Shape;112;p23"/>
          <p:cNvCxnSpPr/>
          <p:nvPr/>
        </p:nvCxnSpPr>
        <p:spPr>
          <a:xfrm>
            <a:off x="1060500" y="1537175"/>
            <a:ext cx="7023000" cy="0"/>
          </a:xfrm>
          <a:prstGeom prst="straightConnector1">
            <a:avLst/>
          </a:prstGeom>
          <a:noFill/>
          <a:ln cap="flat" cmpd="sng" w="76200">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Battle Ready">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