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5143500" cx="9144000"/>
  <p:notesSz cx="6858000" cy="9144000"/>
  <p:embeddedFontLst>
    <p:embeddedFont>
      <p:font typeface="Black Ops One"/>
      <p:regular r:id="rId62"/>
    </p:embeddedFont>
    <p:embeddedFont>
      <p:font typeface="Helvetica Neue"/>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BlackOpsOne-regular.fntdata"/><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HelveticaNeue-bold.fntdata"/><Relationship Id="rId63" Type="http://schemas.openxmlformats.org/officeDocument/2006/relationships/font" Target="fonts/HelveticaNeue-regular.fntdata"/><Relationship Id="rId22" Type="http://schemas.openxmlformats.org/officeDocument/2006/relationships/slide" Target="slides/slide17.xml"/><Relationship Id="rId66" Type="http://schemas.openxmlformats.org/officeDocument/2006/relationships/font" Target="fonts/HelveticaNeue-boldItalic.fntdata"/><Relationship Id="rId21" Type="http://schemas.openxmlformats.org/officeDocument/2006/relationships/slide" Target="slides/slide16.xml"/><Relationship Id="rId65" Type="http://schemas.openxmlformats.org/officeDocument/2006/relationships/font" Target="fonts/HelveticaNeue-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a7fb342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a7fb342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0a7fb2fb3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0a7fb2fb3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when we look at what lessons Peter learned about himself we see 1st…</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He’s saying to Peter, what is your heart telling you?  Is it about the things on Earth (</a:t>
            </a:r>
            <a:r>
              <a:rPr lang="en"/>
              <a:t>possession</a:t>
            </a:r>
            <a:r>
              <a:rPr lang="en"/>
              <a:t>, money, status)  or all the things I I am praying for you to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your heart telling you?</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0c9277604a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0c9277604a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Jesus is talking to Peter he is referencing the vision he gave him…are you going to fish or men?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c9277604a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0c9277604a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call to follow Jesus, the call to transition into Kingdom things must be based on our heart.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0c9277604a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0c9277604a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vision that Jesus called Peter had to be played out with other people.  A community had to be engaged.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passion has a who and it has Kingdom </a:t>
            </a:r>
            <a:r>
              <a:rPr lang="en"/>
              <a:t>relevance</a:t>
            </a:r>
            <a:r>
              <a:rPr lang="en"/>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0c9277604a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0c9277604a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heart is connected to vision.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has </a:t>
            </a:r>
            <a:r>
              <a:rPr lang="en"/>
              <a:t>Force</a:t>
            </a:r>
            <a:r>
              <a:rPr lang="en"/>
              <a:t> and Power.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only Steve Jobs knew the WHY behind the “somehow”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0a7fb2fb3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0a7fb2fb3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gave Peter a </a:t>
            </a:r>
            <a:r>
              <a:rPr lang="en"/>
              <a:t>compelling</a:t>
            </a:r>
            <a:r>
              <a:rPr lang="en"/>
              <a:t> vision…..</a:t>
            </a:r>
            <a:endParaRPr/>
          </a:p>
          <a:p>
            <a:pPr indent="0" lvl="0" marL="0" rtl="0" algn="l">
              <a:spcBef>
                <a:spcPts val="0"/>
              </a:spcBef>
              <a:spcAft>
                <a:spcPts val="0"/>
              </a:spcAft>
              <a:buNone/>
            </a:pPr>
            <a:r>
              <a:rPr lang="en"/>
              <a:t>In Session 1 when all of this began the question was…What vision has Jesus given you?</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0a7fb2fb3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0a7fb2fb3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you answered that question yet?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reason it is important to ask this question is, we have learned from Peter’s story, the </a:t>
            </a:r>
            <a:r>
              <a:rPr lang="en"/>
              <a:t>transition</a:t>
            </a:r>
            <a:r>
              <a:rPr lang="en"/>
              <a:t> moment into </a:t>
            </a:r>
            <a:r>
              <a:rPr lang="en"/>
              <a:t>significance</a:t>
            </a:r>
            <a:r>
              <a:rPr lang="en"/>
              <a:t> that Jesus had for Peter was connected to the answer.  It was the connection of VISION and PASSION.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do the work at the table today the questions around the case for Passion it will be about </a:t>
            </a:r>
            <a:r>
              <a:rPr lang="en"/>
              <a:t>identifying</a:t>
            </a:r>
            <a:r>
              <a:rPr lang="en"/>
              <a:t> your top passions and your belief that those </a:t>
            </a:r>
            <a:r>
              <a:rPr lang="en"/>
              <a:t>passions are ordained by God….Do the actions of your life show your faith in those passions being God given.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Are you beginning to see your life mission and do you truly believe that it is ordained by God?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0a7fb2fb3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0a7fb2fb3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last view sessions have been very granular and specific…Let’s zoom back out for a second and look at the whole Battle Ready journey..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started with the foundation of Mind, Body, Soul, Spirit and saw how it pours over into Family, Finances, and </a:t>
            </a:r>
            <a:r>
              <a:rPr lang="en"/>
              <a:t>Resources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we </a:t>
            </a:r>
            <a:r>
              <a:rPr lang="en"/>
              <a:t>take that infrastructure to develop Life Mission and really begin to examine what the calling is going to require of us as we move and operate in the Kingdom.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NOT for the faint of heart.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price of admission for operating in and for the Kingdom is: </a:t>
            </a:r>
            <a:endParaRPr/>
          </a:p>
          <a:p>
            <a:pPr indent="0" lvl="0" marL="0" rtl="0" algn="l">
              <a:spcBef>
                <a:spcPts val="0"/>
              </a:spcBef>
              <a:spcAft>
                <a:spcPts val="0"/>
              </a:spcAft>
              <a:buNone/>
            </a:pPr>
            <a:r>
              <a:rPr lang="en"/>
              <a:t>challenging,</a:t>
            </a:r>
            <a:endParaRPr/>
          </a:p>
          <a:p>
            <a:pPr indent="0" lvl="0" marL="0" rtl="0" algn="l">
              <a:spcBef>
                <a:spcPts val="0"/>
              </a:spcBef>
              <a:spcAft>
                <a:spcPts val="0"/>
              </a:spcAft>
              <a:buNone/>
            </a:pPr>
            <a:r>
              <a:rPr lang="en"/>
              <a:t>trying, </a:t>
            </a:r>
            <a:endParaRPr/>
          </a:p>
          <a:p>
            <a:pPr indent="0" lvl="0" marL="0" rtl="0" algn="l">
              <a:spcBef>
                <a:spcPts val="0"/>
              </a:spcBef>
              <a:spcAft>
                <a:spcPts val="0"/>
              </a:spcAft>
              <a:buNone/>
            </a:pPr>
            <a:r>
              <a:rPr lang="en"/>
              <a:t>it can cause crisis of faith, </a:t>
            </a:r>
            <a:endParaRPr/>
          </a:p>
          <a:p>
            <a:pPr indent="0" lvl="0" marL="0" rtl="0" algn="l">
              <a:spcBef>
                <a:spcPts val="0"/>
              </a:spcBef>
              <a:spcAft>
                <a:spcPts val="0"/>
              </a:spcAft>
              <a:buNone/>
            </a:pPr>
            <a:r>
              <a:rPr lang="en"/>
              <a:t>even a questioning of faith.</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Do we really believe this, </a:t>
            </a:r>
            <a:endParaRPr/>
          </a:p>
          <a:p>
            <a:pPr indent="0" lvl="0" marL="0" rtl="0" algn="l">
              <a:spcBef>
                <a:spcPts val="0"/>
              </a:spcBef>
              <a:spcAft>
                <a:spcPts val="0"/>
              </a:spcAft>
              <a:buNone/>
            </a:pPr>
            <a:r>
              <a:rPr lang="en"/>
              <a:t>do we really trust him…</a:t>
            </a:r>
            <a:endParaRPr/>
          </a:p>
          <a:p>
            <a:pPr indent="0" lvl="0" marL="0" rtl="0" algn="l">
              <a:spcBef>
                <a:spcPts val="0"/>
              </a:spcBef>
              <a:spcAft>
                <a:spcPts val="0"/>
              </a:spcAft>
              <a:buNone/>
            </a:pPr>
            <a:r>
              <a:rPr lang="en"/>
              <a:t>As our faith elevates and expands more is required.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a couple of sessions ago we talked about having the multiple yes’s, </a:t>
            </a:r>
            <a:endParaRPr/>
          </a:p>
          <a:p>
            <a:pPr indent="0" lvl="0" marL="0" rtl="0" algn="l">
              <a:spcBef>
                <a:spcPts val="0"/>
              </a:spcBef>
              <a:spcAft>
                <a:spcPts val="0"/>
              </a:spcAft>
              <a:buNone/>
            </a:pPr>
            <a:r>
              <a:rPr lang="en"/>
              <a:t>multiple opportunities to sign ourselves up for things because of an increase in leadership and influence…</a:t>
            </a:r>
            <a:endParaRPr/>
          </a:p>
          <a:p>
            <a:pPr indent="0" lvl="0" marL="0" rtl="0" algn="l">
              <a:spcBef>
                <a:spcPts val="0"/>
              </a:spcBef>
              <a:spcAft>
                <a:spcPts val="0"/>
              </a:spcAft>
              <a:buNone/>
            </a:pPr>
            <a:r>
              <a:rPr lang="en"/>
              <a:t>these “yes’s” bring with them the need for discernment.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we discern the decisions we have to make to operate in the Kingdom?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not easy.   </a:t>
            </a:r>
            <a:endParaRPr/>
          </a:p>
          <a:p>
            <a:pPr indent="0" lvl="0" marL="0" rtl="0" algn="l">
              <a:spcBef>
                <a:spcPts val="0"/>
              </a:spcBef>
              <a:spcAft>
                <a:spcPts val="0"/>
              </a:spcAft>
              <a:buNone/>
            </a:pPr>
            <a:r>
              <a:rPr lang="en"/>
              <a:t>BUT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possible.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all about heart.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Studies show that there are around 350,000 churches in America</a:t>
            </a:r>
            <a:endParaRPr/>
          </a:p>
          <a:p>
            <a:pPr indent="0" lvl="0" marL="0" rtl="0" algn="l">
              <a:spcBef>
                <a:spcPts val="0"/>
              </a:spcBef>
              <a:spcAft>
                <a:spcPts val="0"/>
              </a:spcAft>
              <a:buNone/>
            </a:pPr>
            <a:r>
              <a:rPr lang="en"/>
              <a:t>Only 1 percent of those churches promote leaning in and living a life of sacrifice and life mastery over the course of a Lifetime.</a:t>
            </a:r>
            <a:endParaRPr/>
          </a:p>
          <a:p>
            <a:pPr indent="0" lvl="0" marL="0" rtl="0" algn="l">
              <a:spcBef>
                <a:spcPts val="0"/>
              </a:spcBef>
              <a:spcAft>
                <a:spcPts val="0"/>
              </a:spcAft>
              <a:buNone/>
            </a:pPr>
            <a:r>
              <a:rPr lang="en"/>
              <a:t>That means that only 3,500 churches even discuss the topic of the calling of God outside coming to faith in Jesus.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Only 3500 discuss a calling that is  </a:t>
            </a:r>
            <a:endParaRPr/>
          </a:p>
          <a:p>
            <a:pPr indent="0" lvl="0" marL="0" rtl="0" algn="l">
              <a:spcBef>
                <a:spcPts val="0"/>
              </a:spcBef>
              <a:spcAft>
                <a:spcPts val="0"/>
              </a:spcAft>
              <a:buNone/>
            </a:pPr>
            <a:r>
              <a:rPr lang="en"/>
              <a:t>Not for a week</a:t>
            </a:r>
            <a:endParaRPr/>
          </a:p>
          <a:p>
            <a:pPr indent="0" lvl="0" marL="0" rtl="0" algn="l">
              <a:spcBef>
                <a:spcPts val="0"/>
              </a:spcBef>
              <a:spcAft>
                <a:spcPts val="0"/>
              </a:spcAft>
              <a:buNone/>
            </a:pPr>
            <a:r>
              <a:rPr lang="en"/>
              <a:t>Not for a month,</a:t>
            </a:r>
            <a:endParaRPr/>
          </a:p>
          <a:p>
            <a:pPr indent="0" lvl="0" marL="0" rtl="0" algn="l">
              <a:spcBef>
                <a:spcPts val="0"/>
              </a:spcBef>
              <a:spcAft>
                <a:spcPts val="0"/>
              </a:spcAft>
              <a:buNone/>
            </a:pPr>
            <a:r>
              <a:rPr lang="en"/>
              <a:t>Not for a year</a:t>
            </a:r>
            <a:endParaRPr/>
          </a:p>
          <a:p>
            <a:pPr indent="0" lvl="0" marL="0" rtl="0" algn="l">
              <a:spcBef>
                <a:spcPts val="0"/>
              </a:spcBef>
              <a:spcAft>
                <a:spcPts val="0"/>
              </a:spcAft>
              <a:buNone/>
            </a:pPr>
            <a:r>
              <a:rPr lang="en"/>
              <a:t>Not for a decade</a:t>
            </a:r>
            <a:endParaRPr/>
          </a:p>
          <a:p>
            <a:pPr indent="0" lvl="0" marL="0" rtl="0" algn="l">
              <a:spcBef>
                <a:spcPts val="0"/>
              </a:spcBef>
              <a:spcAft>
                <a:spcPts val="0"/>
              </a:spcAft>
              <a:buNone/>
            </a:pPr>
            <a:r>
              <a:rPr lang="en"/>
              <a:t>But for a lifetime.</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To break that down even further,</a:t>
            </a:r>
            <a:endParaRPr/>
          </a:p>
          <a:p>
            <a:pPr indent="0" lvl="0" marL="0" rtl="0" algn="l">
              <a:spcBef>
                <a:spcPts val="0"/>
              </a:spcBef>
              <a:spcAft>
                <a:spcPts val="0"/>
              </a:spcAft>
              <a:buNone/>
            </a:pPr>
            <a:r>
              <a:rPr lang="en"/>
              <a:t>That is 3,500 churches with:</a:t>
            </a:r>
            <a:endParaRPr/>
          </a:p>
          <a:p>
            <a:pPr indent="0" lvl="0" marL="0" rtl="0" algn="l">
              <a:spcBef>
                <a:spcPts val="0"/>
              </a:spcBef>
              <a:spcAft>
                <a:spcPts val="0"/>
              </a:spcAft>
              <a:buNone/>
            </a:pPr>
            <a:r>
              <a:rPr lang="en"/>
              <a:t>And average membership of 200</a:t>
            </a:r>
            <a:endParaRPr/>
          </a:p>
          <a:p>
            <a:pPr indent="0" lvl="0" marL="0" rtl="0" algn="l">
              <a:spcBef>
                <a:spcPts val="0"/>
              </a:spcBef>
              <a:spcAft>
                <a:spcPts val="0"/>
              </a:spcAft>
              <a:buNone/>
            </a:pPr>
            <a:r>
              <a:rPr lang="en"/>
              <a:t>With average weekly attendance of 65.</a:t>
            </a:r>
            <a:endParaRPr/>
          </a:p>
          <a:p>
            <a:pPr indent="0" lvl="0" marL="0" rtl="0" algn="l">
              <a:spcBef>
                <a:spcPts val="0"/>
              </a:spcBef>
              <a:spcAft>
                <a:spcPts val="0"/>
              </a:spcAft>
              <a:buNone/>
            </a:pPr>
            <a:r>
              <a:rPr lang="en"/>
              <a:t>With only an average of 10% of the regular attending membership actually active in activities outside of church that grow the Kingdom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means that in ALL of America there MIGHT be 22,750 people willing to fight the battle before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22,750 that understand that their is a battle and WE are called to play a part.</a:t>
            </a:r>
            <a:endParaRPr/>
          </a:p>
          <a:p>
            <a:pPr indent="0" lvl="0" marL="0" rtl="0" algn="l">
              <a:spcBef>
                <a:spcPts val="0"/>
              </a:spcBef>
              <a:spcAft>
                <a:spcPts val="0"/>
              </a:spcAft>
              <a:buNone/>
            </a:pPr>
            <a:r>
              <a:rPr lang="en"/>
              <a:t>22,750 that understand the battle roles don’t stop at the pulpit or the mission field</a:t>
            </a:r>
            <a:endParaRPr/>
          </a:p>
          <a:p>
            <a:pPr indent="0" lvl="0" marL="0" rtl="0" algn="l">
              <a:spcBef>
                <a:spcPts val="0"/>
              </a:spcBef>
              <a:spcAft>
                <a:spcPts val="0"/>
              </a:spcAft>
              <a:buNone/>
            </a:pPr>
            <a:r>
              <a:rPr lang="en"/>
              <a:t>22,750 that have staying power to make it last a lifetime</a:t>
            </a:r>
            <a:endParaRPr/>
          </a:p>
          <a:p>
            <a:pPr indent="0" lvl="0" marL="0" rtl="0" algn="l">
              <a:spcBef>
                <a:spcPts val="0"/>
              </a:spcBef>
              <a:spcAft>
                <a:spcPts val="0"/>
              </a:spcAft>
              <a:buNone/>
            </a:pPr>
            <a:r>
              <a:rPr lang="en"/>
              <a:t>22,750 that have the staying power to operate in our Kingdom role, in our faith assignment.</a:t>
            </a:r>
            <a:endParaRPr/>
          </a:p>
          <a:p>
            <a:pPr indent="0" lvl="0" marL="0" rtl="0" algn="l">
              <a:spcBef>
                <a:spcPts val="0"/>
              </a:spcBef>
              <a:spcAft>
                <a:spcPts val="0"/>
              </a:spcAft>
              <a:buNone/>
            </a:pPr>
            <a:r>
              <a:rPr lang="en">
                <a:solidFill>
                  <a:schemeClr val="dk1"/>
                </a:solidFill>
              </a:rPr>
              <a:t>22,750 willing to follow the calling of God on their heart.</a:t>
            </a:r>
            <a:endParaRPr>
              <a:solidFill>
                <a:schemeClr val="dk1"/>
              </a:solidFill>
            </a:endParaRPr>
          </a:p>
          <a:p>
            <a:pPr indent="0" lvl="0" marL="0" rtl="0" algn="l">
              <a:spcBef>
                <a:spcPts val="0"/>
              </a:spcBef>
              <a:spcAft>
                <a:spcPts val="0"/>
              </a:spcAft>
              <a:buNone/>
            </a:pPr>
            <a:r>
              <a:rPr lang="en">
                <a:solidFill>
                  <a:schemeClr val="dk1"/>
                </a:solidFill>
              </a:rPr>
              <a:t>22,750 out of 70,000,000 proclaiming to know Christ.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That is 455 per state if we divide them equally</a:t>
            </a:r>
            <a:endParaRPr>
              <a:solidFill>
                <a:schemeClr val="dk1"/>
              </a:solidFill>
            </a:endParaRPr>
          </a:p>
          <a:p>
            <a:pPr indent="0" lvl="0" marL="0" rtl="0" algn="l">
              <a:spcBef>
                <a:spcPts val="0"/>
              </a:spcBef>
              <a:spcAft>
                <a:spcPts val="0"/>
              </a:spcAft>
              <a:buNone/>
            </a:pPr>
            <a:r>
              <a:rPr lang="en">
                <a:solidFill>
                  <a:schemeClr val="dk1"/>
                </a:solidFill>
              </a:rPr>
              <a:t>If we divide the 455 allocated to NC that is 4.5 per county….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Does Englewood have another 3.5 men that are willing?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Battle Ready is not prepping for a 5k</a:t>
            </a:r>
            <a:endParaRPr>
              <a:solidFill>
                <a:schemeClr val="dk1"/>
              </a:solidFill>
            </a:endParaRPr>
          </a:p>
          <a:p>
            <a:pPr indent="0" lvl="0" marL="0" rtl="0" algn="l">
              <a:spcBef>
                <a:spcPts val="0"/>
              </a:spcBef>
              <a:spcAft>
                <a:spcPts val="0"/>
              </a:spcAft>
              <a:buNone/>
            </a:pPr>
            <a:r>
              <a:rPr lang="en">
                <a:solidFill>
                  <a:schemeClr val="dk1"/>
                </a:solidFill>
              </a:rPr>
              <a:t>Battle Ready is not prepping for a Marathon</a:t>
            </a:r>
            <a:endParaRPr>
              <a:solidFill>
                <a:schemeClr val="dk1"/>
              </a:solidFill>
            </a:endParaRPr>
          </a:p>
          <a:p>
            <a:pPr indent="0" lvl="0" marL="0" rtl="0" algn="l">
              <a:spcBef>
                <a:spcPts val="0"/>
              </a:spcBef>
              <a:spcAft>
                <a:spcPts val="0"/>
              </a:spcAft>
              <a:buNone/>
            </a:pPr>
            <a:r>
              <a:rPr lang="en">
                <a:solidFill>
                  <a:schemeClr val="dk1"/>
                </a:solidFill>
              </a:rPr>
              <a:t>Battle Ready is about developing the staying power to be one of the 22,750 that are willing to replicate themselves until the great commission is achieved.</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0a7fb2fb3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0a7fb2fb3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are going to see is that there are battles going on every day all 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are not willing to fight those battles so they revert to status quo EVEN if it’s damaging.</a:t>
            </a:r>
            <a:endParaRPr/>
          </a:p>
          <a:p>
            <a:pPr indent="0" lvl="0" marL="0" rtl="0" algn="l">
              <a:spcBef>
                <a:spcPts val="0"/>
              </a:spcBef>
              <a:spcAft>
                <a:spcPts val="0"/>
              </a:spcAft>
              <a:buNone/>
            </a:pPr>
            <a:r>
              <a:rPr lang="en"/>
              <a:t>They revert back to what they know EVEN if its damaging.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all have tendencies to do that.</a:t>
            </a:r>
            <a:endParaRPr/>
          </a:p>
          <a:p>
            <a:pPr indent="0" lvl="0" marL="0" rtl="0" algn="l">
              <a:spcBef>
                <a:spcPts val="0"/>
              </a:spcBef>
              <a:spcAft>
                <a:spcPts val="0"/>
              </a:spcAft>
              <a:buNone/>
            </a:pPr>
            <a:r>
              <a:rPr lang="en"/>
              <a:t>Why?</a:t>
            </a:r>
            <a:endParaRPr/>
          </a:p>
          <a:p>
            <a:pPr indent="0" lvl="0" marL="0" rtl="0" algn="l">
              <a:spcBef>
                <a:spcPts val="0"/>
              </a:spcBef>
              <a:spcAft>
                <a:spcPts val="0"/>
              </a:spcAft>
              <a:buNone/>
            </a:pPr>
            <a:r>
              <a:rPr lang="en"/>
              <a:t>Because what we are getting ready to talk about, discernment and discerning, can sometimes be a lift.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when you gain the tools you will see today you will be able to navigate what’s really going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will be battles between your heart and your logic.  The battle between what you know and what you feel.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0a7fb2fb3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0a7fb2fb3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 look at this range of mountains.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Anyone recognize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say you decide that climbing Mt. Everest lands on your bucket list.</a:t>
            </a:r>
            <a:endParaRPr/>
          </a:p>
          <a:p>
            <a:pPr indent="0" lvl="0" marL="0" rtl="0" algn="l">
              <a:spcBef>
                <a:spcPts val="0"/>
              </a:spcBef>
              <a:spcAft>
                <a:spcPts val="0"/>
              </a:spcAft>
              <a:buNone/>
            </a:pPr>
            <a:r>
              <a:rPr lang="en"/>
              <a:t>Having a bucket list is great…but nothing happens until you start climbing.</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Until you start living IN the Kingdom </a:t>
            </a:r>
            <a:r>
              <a:rPr lang="en"/>
              <a:t>operating</a:t>
            </a:r>
            <a:r>
              <a:rPr lang="en"/>
              <a:t> IN faith, your are not faithful, you are not a follower.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are a fan.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have the head space, the idea and  the intention but you haven't begun to do the work of a follower.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begin to make this climb into your Kingdom assignment you will begin to ask yourself:</a:t>
            </a:r>
            <a:endParaRPr/>
          </a:p>
          <a:p>
            <a:pPr indent="0" lvl="0" marL="0" rtl="0" algn="l">
              <a:spcBef>
                <a:spcPts val="0"/>
              </a:spcBef>
              <a:spcAft>
                <a:spcPts val="0"/>
              </a:spcAft>
              <a:buNone/>
            </a:pPr>
            <a:r>
              <a:rPr lang="en"/>
              <a:t>5 years from now</a:t>
            </a:r>
            <a:endParaRPr/>
          </a:p>
          <a:p>
            <a:pPr indent="0" lvl="0" marL="0" rtl="0" algn="l">
              <a:spcBef>
                <a:spcPts val="0"/>
              </a:spcBef>
              <a:spcAft>
                <a:spcPts val="0"/>
              </a:spcAft>
              <a:buNone/>
            </a:pPr>
            <a:r>
              <a:rPr lang="en"/>
              <a:t>10</a:t>
            </a:r>
            <a:endParaRPr/>
          </a:p>
          <a:p>
            <a:pPr indent="0" lvl="0" marL="0" rtl="0" algn="l">
              <a:spcBef>
                <a:spcPts val="0"/>
              </a:spcBef>
              <a:spcAft>
                <a:spcPts val="0"/>
              </a:spcAft>
              <a:buNone/>
            </a:pPr>
            <a:r>
              <a:rPr lang="en"/>
              <a:t>40</a:t>
            </a:r>
            <a:endParaRPr/>
          </a:p>
          <a:p>
            <a:pPr indent="0" lvl="0" marL="0" rtl="0" algn="l">
              <a:spcBef>
                <a:spcPts val="0"/>
              </a:spcBef>
              <a:spcAft>
                <a:spcPts val="0"/>
              </a:spcAft>
              <a:buNone/>
            </a:pPr>
            <a:r>
              <a:rPr lang="en"/>
              <a:t>50</a:t>
            </a:r>
            <a:endParaRPr/>
          </a:p>
          <a:p>
            <a:pPr indent="0" lvl="0" marL="0" rtl="0" algn="l">
              <a:spcBef>
                <a:spcPts val="0"/>
              </a:spcBef>
              <a:spcAft>
                <a:spcPts val="0"/>
              </a:spcAft>
              <a:buNone/>
            </a:pPr>
            <a:r>
              <a:rPr lang="en"/>
              <a:t>Is my heart still in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why defining the YES and NO is vital.  </a:t>
            </a:r>
            <a:endParaRPr/>
          </a:p>
          <a:p>
            <a:pPr indent="0" lvl="0" marL="0" rtl="0" algn="l">
              <a:spcBef>
                <a:spcPts val="0"/>
              </a:spcBef>
              <a:spcAft>
                <a:spcPts val="0"/>
              </a:spcAft>
              <a:buNone/>
            </a:pPr>
            <a:r>
              <a:rPr lang="en"/>
              <a:t>If your heart isn’t in it you have and extremely short shelf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sign yourself up for a career and find yourself in the same boat.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a7fb2fb3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a7fb2fb3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Session 9</a:t>
            </a:r>
            <a:endParaRPr/>
          </a:p>
          <a:p>
            <a:pPr indent="0" lvl="0" marL="0" rtl="0" algn="l">
              <a:spcBef>
                <a:spcPts val="0"/>
              </a:spcBef>
              <a:spcAft>
                <a:spcPts val="0"/>
              </a:spcAft>
              <a:buNone/>
            </a:pPr>
            <a:r>
              <a:rPr lang="en"/>
              <a:t>This is all about your Heart</a:t>
            </a:r>
            <a:endParaRPr/>
          </a:p>
          <a:p>
            <a:pPr indent="0" lvl="0" marL="0" rtl="0" algn="l">
              <a:spcBef>
                <a:spcPts val="0"/>
              </a:spcBef>
              <a:spcAft>
                <a:spcPts val="0"/>
              </a:spcAft>
              <a:buNone/>
            </a:pPr>
            <a:r>
              <a:rPr lang="en"/>
              <a:t>Last session was about purpose, passion clarity, and Jesus’ Passion.</a:t>
            </a:r>
            <a:endParaRPr/>
          </a:p>
          <a:p>
            <a:pPr indent="0" lvl="0" marL="0" rtl="0" algn="l">
              <a:spcBef>
                <a:spcPts val="0"/>
              </a:spcBef>
              <a:spcAft>
                <a:spcPts val="0"/>
              </a:spcAft>
              <a:buNone/>
            </a:pPr>
            <a:r>
              <a:rPr lang="en"/>
              <a:t>Your </a:t>
            </a:r>
            <a:r>
              <a:rPr lang="en"/>
              <a:t>heart</a:t>
            </a:r>
            <a:r>
              <a:rPr lang="en"/>
              <a:t> is the key to connecting to that passion</a:t>
            </a:r>
            <a:r>
              <a:rPr lang="en"/>
              <a:t>inside of you that will give you the energy to get lift off on your life 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go back and remember session one we talked about how God develops leaders and we used Peter as the example there.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we are going to talk about the transition that Jesus brought about in Peter to help him connect with his heart and develop into that leader.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0c9277604a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0c9277604a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unpack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battle between heart and mind where do you see the wins happening?</a:t>
            </a:r>
            <a:endParaRPr/>
          </a:p>
          <a:p>
            <a:pPr indent="0" lvl="0" marL="0" rtl="0" algn="l">
              <a:spcBef>
                <a:spcPts val="0"/>
              </a:spcBef>
              <a:spcAft>
                <a:spcPts val="0"/>
              </a:spcAft>
              <a:buNone/>
            </a:pPr>
            <a:r>
              <a:rPr lang="en"/>
              <a:t>The heart always wins.</a:t>
            </a:r>
            <a:endParaRPr/>
          </a:p>
          <a:p>
            <a:pPr indent="0" lvl="0" marL="0" rtl="0" algn="l">
              <a:spcBef>
                <a:spcPts val="0"/>
              </a:spcBef>
              <a:spcAft>
                <a:spcPts val="0"/>
              </a:spcAft>
              <a:buNone/>
            </a:pPr>
            <a:r>
              <a:rPr lang="en"/>
              <a:t>No matter what the spreadsheet may say….</a:t>
            </a:r>
            <a:endParaRPr/>
          </a:p>
          <a:p>
            <a:pPr indent="0" lvl="0" marL="0" rtl="0" algn="l">
              <a:spcBef>
                <a:spcPts val="0"/>
              </a:spcBef>
              <a:spcAft>
                <a:spcPts val="0"/>
              </a:spcAft>
              <a:buNone/>
            </a:pPr>
            <a:r>
              <a:rPr lang="en"/>
              <a:t>No matter how risky the result</a:t>
            </a:r>
            <a:endParaRPr/>
          </a:p>
          <a:p>
            <a:pPr indent="0" lvl="0" marL="0" rtl="0" algn="l">
              <a:spcBef>
                <a:spcPts val="0"/>
              </a:spcBef>
              <a:spcAft>
                <a:spcPts val="0"/>
              </a:spcAft>
              <a:buNone/>
            </a:pPr>
            <a:r>
              <a:rPr lang="en"/>
              <a:t>No matter the pain..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Because it causes your heart to come alive you are desperate to go after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Heart drives are not fleeting.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 take the time to examine any </a:t>
            </a:r>
            <a:r>
              <a:rPr lang="en"/>
              <a:t>opportunity</a:t>
            </a:r>
            <a:r>
              <a:rPr lang="en"/>
              <a:t> and ask yourself, what is my heart telling me, </a:t>
            </a:r>
            <a:endParaRPr/>
          </a:p>
          <a:p>
            <a:pPr indent="0" lvl="0" marL="0" rtl="0" algn="l">
              <a:spcBef>
                <a:spcPts val="0"/>
              </a:spcBef>
              <a:spcAft>
                <a:spcPts val="0"/>
              </a:spcAft>
              <a:buNone/>
            </a:pPr>
            <a:r>
              <a:rPr lang="en"/>
              <a:t>Will it be telling me the same thing 10 years from now?</a:t>
            </a:r>
            <a:endParaRPr/>
          </a:p>
          <a:p>
            <a:pPr indent="0" lvl="0" marL="0" rtl="0" algn="l">
              <a:spcBef>
                <a:spcPts val="0"/>
              </a:spcBef>
              <a:spcAft>
                <a:spcPts val="0"/>
              </a:spcAft>
              <a:buNone/>
            </a:pPr>
            <a:r>
              <a:rPr lang="en"/>
              <a:t>The YES’s become more rare, BUT the results are dramatically different because you have aligned with God’s heart.</a:t>
            </a:r>
            <a:endParaRPr/>
          </a:p>
          <a:p>
            <a:pPr indent="0" lvl="0" marL="0" rtl="0" algn="l">
              <a:spcBef>
                <a:spcPts val="0"/>
              </a:spcBef>
              <a:spcAft>
                <a:spcPts val="0"/>
              </a:spcAft>
              <a:buNone/>
            </a:pPr>
            <a:r>
              <a:rPr lang="en"/>
              <a:t>Remember, your heart isn’t fleeting it is aligned with God’s heart, and becomes more aligned with maturity in faith.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how do you know when it is your heart and not your head…</a:t>
            </a:r>
            <a:endParaRPr/>
          </a:p>
          <a:p>
            <a:pPr indent="0" lvl="0" marL="0" rtl="0" algn="l">
              <a:spcBef>
                <a:spcPts val="0"/>
              </a:spcBef>
              <a:spcAft>
                <a:spcPts val="0"/>
              </a:spcAft>
              <a:buNone/>
            </a:pPr>
            <a:r>
              <a:rPr lang="en"/>
              <a:t>LOOK BACK.  </a:t>
            </a:r>
            <a:endParaRPr/>
          </a:p>
          <a:p>
            <a:pPr indent="0" lvl="0" marL="0" rtl="0" algn="l">
              <a:spcBef>
                <a:spcPts val="0"/>
              </a:spcBef>
              <a:spcAft>
                <a:spcPts val="0"/>
              </a:spcAft>
              <a:buNone/>
            </a:pPr>
            <a:r>
              <a:rPr lang="en"/>
              <a:t>Remember bench marks?  </a:t>
            </a:r>
            <a:endParaRPr/>
          </a:p>
          <a:p>
            <a:pPr indent="0" lvl="0" marL="0" rtl="0" algn="l">
              <a:spcBef>
                <a:spcPts val="0"/>
              </a:spcBef>
              <a:spcAft>
                <a:spcPts val="0"/>
              </a:spcAft>
              <a:buNone/>
            </a:pPr>
            <a:r>
              <a:rPr lang="en"/>
              <a:t>This</a:t>
            </a:r>
            <a:r>
              <a:rPr lang="en"/>
              <a:t> is another place that taking inventory and looking back at when the last time your heart was alive pays off.</a:t>
            </a:r>
            <a:endParaRPr/>
          </a:p>
          <a:p>
            <a:pPr indent="0" lvl="0" marL="0" rtl="0" algn="l">
              <a:spcBef>
                <a:spcPts val="0"/>
              </a:spcBef>
              <a:spcAft>
                <a:spcPts val="0"/>
              </a:spcAft>
              <a:buNone/>
            </a:pPr>
            <a:r>
              <a:rPr lang="en"/>
              <a:t>Hindsight is 20/20.  You can see perfectly when your heart was alive for something.</a:t>
            </a:r>
            <a:endParaRPr/>
          </a:p>
          <a:p>
            <a:pPr indent="0" lvl="0" marL="0" rtl="0" algn="l">
              <a:spcBef>
                <a:spcPts val="0"/>
              </a:spcBef>
              <a:spcAft>
                <a:spcPts val="0"/>
              </a:spcAft>
              <a:buNone/>
            </a:pPr>
            <a:r>
              <a:rPr lang="en"/>
              <a:t>You can see perfectly how that affected your passion.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was the last time your heart was on fire for something?  </a:t>
            </a:r>
            <a:endParaRPr/>
          </a:p>
          <a:p>
            <a:pPr indent="0" lvl="0" marL="0" rtl="0" algn="l">
              <a:spcBef>
                <a:spcPts val="0"/>
              </a:spcBef>
              <a:spcAft>
                <a:spcPts val="0"/>
              </a:spcAft>
              <a:buNone/>
            </a:pPr>
            <a:r>
              <a:rPr lang="en"/>
              <a:t>Is it still?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yourself….How do I get more of that, how can I find more of THOSE opportunities to serve.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0c9277604a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0c9277604a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0a7fb2fb3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0a7fb2fb3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0a7fb2fb3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0a7fb2fb3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dive into mental inventory on the daily, weekly, monthly….</a:t>
            </a:r>
            <a:endParaRPr/>
          </a:p>
          <a:p>
            <a:pPr indent="0" lvl="0" marL="0" rtl="0" algn="l">
              <a:spcBef>
                <a:spcPts val="0"/>
              </a:spcBef>
              <a:spcAft>
                <a:spcPts val="0"/>
              </a:spcAft>
              <a:buNone/>
            </a:pPr>
            <a:r>
              <a:rPr lang="en"/>
              <a:t>Maybe even hourly opportunities presented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will see how each of these categories show 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as we get dialed in to your gifts, abilities and </a:t>
            </a:r>
            <a:r>
              <a:rPr lang="en"/>
              <a:t>uniqueness</a:t>
            </a:r>
            <a:r>
              <a:rPr lang="en"/>
              <a:t> the opportunities only increase</a:t>
            </a:r>
            <a:endParaRPr/>
          </a:p>
          <a:p>
            <a:pPr indent="0" lvl="0" marL="0" rtl="0" algn="l">
              <a:spcBef>
                <a:spcPts val="0"/>
              </a:spcBef>
              <a:spcAft>
                <a:spcPts val="0"/>
              </a:spcAft>
              <a:buNone/>
            </a:pPr>
            <a:r>
              <a:rPr lang="en"/>
              <a:t>This is where the dashboard becomes vital.</a:t>
            </a:r>
            <a:endParaRPr/>
          </a:p>
          <a:p>
            <a:pPr indent="0" lvl="0" marL="0" rtl="0" algn="l">
              <a:spcBef>
                <a:spcPts val="0"/>
              </a:spcBef>
              <a:spcAft>
                <a:spcPts val="0"/>
              </a:spcAft>
              <a:buNone/>
            </a:pPr>
            <a:r>
              <a:rPr lang="en"/>
              <a:t>And guess what</a:t>
            </a:r>
            <a:endParaRPr/>
          </a:p>
          <a:p>
            <a:pPr indent="0" lvl="0" marL="0" rtl="0" algn="l">
              <a:spcBef>
                <a:spcPts val="0"/>
              </a:spcBef>
              <a:spcAft>
                <a:spcPts val="0"/>
              </a:spcAft>
              <a:buNone/>
            </a:pPr>
            <a:r>
              <a:rPr lang="en"/>
              <a:t>Because the dashboard is set based on how God uniquely created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HEART is the thing that wins.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0c9277604a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0c9277604a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think about your situation </a:t>
            </a:r>
            <a:r>
              <a:rPr lang="en"/>
              <a:t>room,</a:t>
            </a:r>
            <a:endParaRPr/>
          </a:p>
          <a:p>
            <a:pPr indent="0" lvl="0" marL="0" rtl="0" algn="l">
              <a:spcBef>
                <a:spcPts val="0"/>
              </a:spcBef>
              <a:spcAft>
                <a:spcPts val="0"/>
              </a:spcAft>
              <a:buNone/>
            </a:pPr>
            <a:r>
              <a:rPr lang="en"/>
              <a:t>You can see the trinity of Father, Son, Holy Spirit.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0c9277604a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0c9277604a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there are some opposing forces doing BATTLE every second of every 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want to share a new thought with you today that was a game changer for 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I came to </a:t>
            </a:r>
            <a:r>
              <a:rPr lang="en"/>
              <a:t>Christ</a:t>
            </a:r>
            <a:r>
              <a:rPr lang="en"/>
              <a:t> I had one enemy: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God.</a:t>
            </a:r>
            <a:endParaRPr/>
          </a:p>
          <a:p>
            <a:pPr indent="0" lvl="0" marL="0" rtl="0" algn="l">
              <a:spcBef>
                <a:spcPts val="0"/>
              </a:spcBef>
              <a:spcAft>
                <a:spcPts val="0"/>
              </a:spcAft>
              <a:buNone/>
            </a:pPr>
            <a:r>
              <a:rPr lang="en"/>
              <a:t>I was outside his camp, outside his will.  I was at odds with God.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as a follower of Jesus, I know have 3 enemies:</a:t>
            </a:r>
            <a:endParaRPr/>
          </a:p>
          <a:p>
            <a:pPr indent="0" lvl="0" marL="0" rtl="0" algn="l">
              <a:spcBef>
                <a:spcPts val="0"/>
              </a:spcBef>
              <a:spcAft>
                <a:spcPts val="0"/>
              </a:spcAft>
              <a:buNone/>
            </a:pPr>
            <a:r>
              <a:rPr lang="en"/>
              <a:t>The world</a:t>
            </a:r>
            <a:endParaRPr/>
          </a:p>
          <a:p>
            <a:pPr indent="0" lvl="0" marL="0" rtl="0" algn="l">
              <a:spcBef>
                <a:spcPts val="0"/>
              </a:spcBef>
              <a:spcAft>
                <a:spcPts val="0"/>
              </a:spcAft>
              <a:buNone/>
            </a:pPr>
            <a:r>
              <a:rPr lang="en"/>
              <a:t>My flesh</a:t>
            </a:r>
            <a:endParaRPr/>
          </a:p>
          <a:p>
            <a:pPr indent="0" lvl="0" marL="0" rtl="0" algn="l">
              <a:spcBef>
                <a:spcPts val="0"/>
              </a:spcBef>
              <a:spcAft>
                <a:spcPts val="0"/>
              </a:spcAft>
              <a:buNone/>
            </a:pPr>
            <a:r>
              <a:rPr lang="en"/>
              <a:t>And the devil.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for a second go back to your top five strengths we discovered a </a:t>
            </a:r>
            <a:r>
              <a:rPr lang="en"/>
              <a:t>couple</a:t>
            </a:r>
            <a:r>
              <a:rPr lang="en"/>
              <a:t> of sessions ago.</a:t>
            </a:r>
            <a:endParaRPr/>
          </a:p>
          <a:p>
            <a:pPr indent="0" lvl="0" marL="0" rtl="0" algn="l">
              <a:spcBef>
                <a:spcPts val="0"/>
              </a:spcBef>
              <a:spcAft>
                <a:spcPts val="0"/>
              </a:spcAft>
              <a:buNone/>
            </a:pPr>
            <a:r>
              <a:rPr lang="en"/>
              <a:t>How do the opposing forces work on those strengths?</a:t>
            </a:r>
            <a:endParaRPr/>
          </a:p>
          <a:p>
            <a:pPr indent="0" lvl="0" marL="0" rtl="0" algn="l">
              <a:spcBef>
                <a:spcPts val="0"/>
              </a:spcBef>
              <a:spcAft>
                <a:spcPts val="0"/>
              </a:spcAft>
              <a:buNone/>
            </a:pPr>
            <a:r>
              <a:rPr lang="en"/>
              <a:t>They show up as the </a:t>
            </a:r>
            <a:r>
              <a:rPr lang="en"/>
              <a:t>counterfeits</a:t>
            </a:r>
            <a:r>
              <a:rPr lang="en"/>
              <a:t> to those strengths.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Mine 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0c9277604a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0c9277604a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me the enemy will say: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Stop living in and trying to create a vision for the future</a:t>
            </a:r>
            <a:endParaRPr/>
          </a:p>
          <a:p>
            <a:pPr indent="0" lvl="0" marL="0" rtl="0" algn="l">
              <a:spcBef>
                <a:spcPts val="0"/>
              </a:spcBef>
              <a:spcAft>
                <a:spcPts val="0"/>
              </a:spcAft>
              <a:buNone/>
            </a:pPr>
            <a:r>
              <a:rPr lang="en"/>
              <a:t>That’s a bad strategy</a:t>
            </a:r>
            <a:endParaRPr/>
          </a:p>
          <a:p>
            <a:pPr indent="0" lvl="0" marL="0" rtl="0" algn="l">
              <a:spcBef>
                <a:spcPts val="0"/>
              </a:spcBef>
              <a:spcAft>
                <a:spcPts val="0"/>
              </a:spcAft>
              <a:buNone/>
            </a:pPr>
            <a:r>
              <a:rPr lang="en"/>
              <a:t>You need to stop pushing to activate others</a:t>
            </a:r>
            <a:endParaRPr/>
          </a:p>
          <a:p>
            <a:pPr indent="0" lvl="0" marL="0" rtl="0" algn="l">
              <a:spcBef>
                <a:spcPts val="0"/>
              </a:spcBef>
              <a:spcAft>
                <a:spcPts val="0"/>
              </a:spcAft>
              <a:buNone/>
            </a:pPr>
            <a:r>
              <a:rPr lang="en"/>
              <a:t>You have not learned enough</a:t>
            </a:r>
            <a:endParaRPr/>
          </a:p>
          <a:p>
            <a:pPr indent="0" lvl="0" marL="0" rtl="0" algn="l">
              <a:spcBef>
                <a:spcPts val="0"/>
              </a:spcBef>
              <a:spcAft>
                <a:spcPts val="0"/>
              </a:spcAft>
              <a:buNone/>
            </a:pPr>
            <a:r>
              <a:rPr lang="en"/>
              <a:t>That idea has no merit, toss it.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0c9277604a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0c9277604a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the world advertise?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Everything BUT what God has designed for us through his unique operating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does the flesh feed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Everything the world is advertising.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to be mindful of </a:t>
            </a:r>
            <a:r>
              <a:rPr lang="en"/>
              <a:t>what's</a:t>
            </a:r>
            <a:r>
              <a:rPr lang="en"/>
              <a:t> going on, who’s the enemy, how does the enemy fight, what is the enemy strategy?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Typically it’s the space between our 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move up in your Life Mission you will need a blindspot detector.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Write this one down, the blindspot will be that the interference will move from EXTERNAL to INTERNAL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External examples: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Sickness, law suit, loss of old </a:t>
            </a:r>
            <a:r>
              <a:rPr lang="en"/>
              <a:t>circle</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Internal interference is in your mind.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the enemy can get in your mind and get your heart to agree or disagree with it, what better way to take out a leader.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we fight a battle not against flesh and blood but for our mind.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0c9277604a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0c9277604a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tells us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good that is stored up in our heart?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word of God.  Spending time in the word fills our heart up for the battle ahead of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become what we eat.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would Jesus bring this us?  </a:t>
            </a:r>
            <a:endParaRPr/>
          </a:p>
          <a:p>
            <a:pPr indent="0" lvl="0" marL="0" rtl="0" algn="l">
              <a:spcBef>
                <a:spcPts val="0"/>
              </a:spcBef>
              <a:spcAft>
                <a:spcPts val="0"/>
              </a:spcAft>
              <a:buNone/>
            </a:pPr>
            <a:r>
              <a:rPr lang="en"/>
              <a:t>Because he know what we are dealing with!!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0c9277604a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0c9277604a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heart is the determiner of where we come alive in all areas.</a:t>
            </a:r>
            <a:endParaRPr/>
          </a:p>
          <a:p>
            <a:pPr indent="0" lvl="0" marL="0" rtl="0" algn="l">
              <a:spcBef>
                <a:spcPts val="0"/>
              </a:spcBef>
              <a:spcAft>
                <a:spcPts val="0"/>
              </a:spcAft>
              <a:buNone/>
            </a:pPr>
            <a:r>
              <a:rPr lang="en"/>
              <a:t>So, we naturally want to go feed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begins by making a case for passion.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0c9277604a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0c9277604a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is God’s heart focus?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put his treasure where his heart 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what’s on your heart focus?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Whatever your heart focus is you will bring everything in your world there:</a:t>
            </a:r>
            <a:endParaRPr/>
          </a:p>
          <a:p>
            <a:pPr indent="0" lvl="0" marL="0" rtl="0" algn="l">
              <a:spcBef>
                <a:spcPts val="0"/>
              </a:spcBef>
              <a:spcAft>
                <a:spcPts val="0"/>
              </a:spcAft>
              <a:buNone/>
            </a:pPr>
            <a:r>
              <a:rPr lang="en"/>
              <a:t>Your family</a:t>
            </a:r>
            <a:endParaRPr/>
          </a:p>
          <a:p>
            <a:pPr indent="0" lvl="0" marL="0" rtl="0" algn="l">
              <a:spcBef>
                <a:spcPts val="0"/>
              </a:spcBef>
              <a:spcAft>
                <a:spcPts val="0"/>
              </a:spcAft>
              <a:buNone/>
            </a:pPr>
            <a:r>
              <a:rPr lang="en"/>
              <a:t>Your time</a:t>
            </a:r>
            <a:endParaRPr/>
          </a:p>
          <a:p>
            <a:pPr indent="0" lvl="0" marL="0" rtl="0" algn="l">
              <a:spcBef>
                <a:spcPts val="0"/>
              </a:spcBef>
              <a:spcAft>
                <a:spcPts val="0"/>
              </a:spcAft>
              <a:buNone/>
            </a:pPr>
            <a:r>
              <a:rPr lang="en"/>
              <a:t>Your treasure</a:t>
            </a:r>
            <a:endParaRPr/>
          </a:p>
          <a:p>
            <a:pPr indent="0" lvl="0" marL="0" rtl="0" algn="l">
              <a:spcBef>
                <a:spcPts val="0"/>
              </a:spcBef>
              <a:spcAft>
                <a:spcPts val="0"/>
              </a:spcAft>
              <a:buNone/>
            </a:pPr>
            <a:r>
              <a:rPr lang="en"/>
              <a:t>Your talent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0c9277604a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0c9277604a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his book Weight of Glory C.S. Lewis says this in The Weight of Glory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ache is he talking about?</a:t>
            </a:r>
            <a:endParaRPr/>
          </a:p>
          <a:p>
            <a:pPr indent="0" lvl="0" marL="0" rtl="0" algn="l">
              <a:spcBef>
                <a:spcPts val="0"/>
              </a:spcBef>
              <a:spcAft>
                <a:spcPts val="0"/>
              </a:spcAft>
              <a:buNone/>
            </a:pPr>
            <a:r>
              <a:rPr lang="en"/>
              <a:t>The ache of the HEART.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of us find ourselves chasing things while we sit our hearts on the shelf.</a:t>
            </a:r>
            <a:endParaRPr/>
          </a:p>
          <a:p>
            <a:pPr indent="0" lvl="0" marL="0" rtl="0" algn="l">
              <a:spcBef>
                <a:spcPts val="0"/>
              </a:spcBef>
              <a:spcAft>
                <a:spcPts val="0"/>
              </a:spcAft>
              <a:buNone/>
            </a:pPr>
            <a:r>
              <a:rPr lang="en"/>
              <a:t>The heart sits there wondering…..</a:t>
            </a:r>
            <a:endParaRPr/>
          </a:p>
          <a:p>
            <a:pPr indent="0" lvl="0" marL="0" rtl="0" algn="l">
              <a:spcBef>
                <a:spcPts val="0"/>
              </a:spcBef>
              <a:spcAft>
                <a:spcPts val="0"/>
              </a:spcAft>
              <a:buNone/>
            </a:pPr>
            <a:r>
              <a:rPr lang="en"/>
              <a:t>When do I get back into action.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0a7fb2fb3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0a7fb2fb3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not just for you, your wife should read it as well.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0c9277604a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0c9277604a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the themes that are </a:t>
            </a:r>
            <a:r>
              <a:rPr lang="en"/>
              <a:t>consistent</a:t>
            </a:r>
            <a:r>
              <a:rPr lang="en"/>
              <a:t> in this 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hardwired into us by God.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issue </a:t>
            </a:r>
            <a:r>
              <a:rPr lang="en"/>
              <a:t>arises</a:t>
            </a:r>
            <a:r>
              <a:rPr lang="en"/>
              <a:t> when we are not aligned with God’s heart.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create a battle to fight</a:t>
            </a:r>
            <a:endParaRPr/>
          </a:p>
          <a:p>
            <a:pPr indent="0" lvl="0" marL="0" rtl="0" algn="l">
              <a:spcBef>
                <a:spcPts val="0"/>
              </a:spcBef>
              <a:spcAft>
                <a:spcPts val="0"/>
              </a:spcAft>
              <a:buNone/>
            </a:pPr>
            <a:r>
              <a:rPr lang="en"/>
              <a:t>We create an adventure to live</a:t>
            </a:r>
            <a:endParaRPr/>
          </a:p>
          <a:p>
            <a:pPr indent="0" lvl="0" marL="0" rtl="0" algn="l">
              <a:spcBef>
                <a:spcPts val="0"/>
              </a:spcBef>
              <a:spcAft>
                <a:spcPts val="0"/>
              </a:spcAft>
              <a:buNone/>
            </a:pPr>
            <a:r>
              <a:rPr lang="en"/>
              <a:t>We find a beauty to rescue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they will be in the wrong place.</a:t>
            </a:r>
            <a:endParaRPr/>
          </a:p>
          <a:p>
            <a:pPr indent="0" lvl="0" marL="0" rtl="0" algn="l">
              <a:spcBef>
                <a:spcPts val="0"/>
              </a:spcBef>
              <a:spcAft>
                <a:spcPts val="0"/>
              </a:spcAft>
              <a:buNone/>
            </a:pPr>
            <a:r>
              <a:rPr lang="en"/>
              <a:t>The battle could be lies that you have </a:t>
            </a:r>
            <a:r>
              <a:rPr lang="en"/>
              <a:t>decided</a:t>
            </a:r>
            <a:r>
              <a:rPr lang="en"/>
              <a:t> to agree with: addictions, </a:t>
            </a:r>
            <a:r>
              <a:rPr lang="en"/>
              <a:t>destructive</a:t>
            </a:r>
            <a:r>
              <a:rPr lang="en"/>
              <a:t> lifestyle habits,</a:t>
            </a:r>
            <a:endParaRPr/>
          </a:p>
          <a:p>
            <a:pPr indent="0" lvl="0" marL="0" rtl="0" algn="l">
              <a:spcBef>
                <a:spcPts val="0"/>
              </a:spcBef>
              <a:spcAft>
                <a:spcPts val="0"/>
              </a:spcAft>
              <a:buNone/>
            </a:pPr>
            <a:r>
              <a:rPr lang="en"/>
              <a:t>The adventure, living for career only</a:t>
            </a:r>
            <a:endParaRPr/>
          </a:p>
          <a:p>
            <a:pPr indent="0" lvl="0" marL="0" rtl="0" algn="l">
              <a:spcBef>
                <a:spcPts val="0"/>
              </a:spcBef>
              <a:spcAft>
                <a:spcPts val="0"/>
              </a:spcAft>
              <a:buNone/>
            </a:pPr>
            <a:r>
              <a:rPr lang="en"/>
              <a:t>The beauty to rescue that isn’t your spouse.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will spend time around the table today making this personal…discussing battles, adventures and beauties….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0a7fb2fb3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0a7fb2fb3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spending today talking about heart </a:t>
            </a:r>
            <a:endParaRPr/>
          </a:p>
          <a:p>
            <a:pPr indent="0" lvl="0" marL="0" rtl="0" algn="l">
              <a:spcBef>
                <a:spcPts val="0"/>
              </a:spcBef>
              <a:spcAft>
                <a:spcPts val="0"/>
              </a:spcAft>
              <a:buNone/>
            </a:pPr>
            <a:r>
              <a:rPr lang="en"/>
              <a:t>It’s not about the physiology of it</a:t>
            </a:r>
            <a:endParaRPr/>
          </a:p>
          <a:p>
            <a:pPr indent="0" lvl="0" marL="0" rtl="0" algn="l">
              <a:spcBef>
                <a:spcPts val="0"/>
              </a:spcBef>
              <a:spcAft>
                <a:spcPts val="0"/>
              </a:spcAft>
              <a:buNone/>
            </a:pPr>
            <a:r>
              <a:rPr lang="en"/>
              <a:t>It’s about the power source of it.</a:t>
            </a:r>
            <a:endParaRPr/>
          </a:p>
          <a:p>
            <a:pPr indent="0" lvl="0" marL="0" rtl="0" algn="l">
              <a:spcBef>
                <a:spcPts val="0"/>
              </a:spcBef>
              <a:spcAft>
                <a:spcPts val="0"/>
              </a:spcAft>
              <a:buNone/>
            </a:pPr>
            <a:r>
              <a:rPr lang="en"/>
              <a:t>It needs to be understood for where you are going in Life Mission.</a:t>
            </a:r>
            <a:endParaRPr/>
          </a:p>
          <a:p>
            <a:pPr indent="0" lvl="0" marL="0" rtl="0" algn="l">
              <a:spcBef>
                <a:spcPts val="0"/>
              </a:spcBef>
              <a:spcAft>
                <a:spcPts val="0"/>
              </a:spcAft>
              <a:buNone/>
            </a:pPr>
            <a:r>
              <a:rPr lang="en"/>
              <a:t>This section is one of the most </a:t>
            </a:r>
            <a:r>
              <a:rPr lang="en"/>
              <a:t>vulnerable</a:t>
            </a:r>
            <a:r>
              <a:rPr lang="en"/>
              <a:t> lessons in Battle Ready.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Father has a great power.</a:t>
            </a:r>
            <a:endParaRPr/>
          </a:p>
          <a:p>
            <a:pPr indent="0" lvl="0" marL="0" rtl="0" algn="l">
              <a:spcBef>
                <a:spcPts val="0"/>
              </a:spcBef>
              <a:spcAft>
                <a:spcPts val="0"/>
              </a:spcAft>
              <a:buNone/>
            </a:pPr>
            <a:r>
              <a:rPr lang="en"/>
              <a:t>This </a:t>
            </a:r>
            <a:r>
              <a:rPr lang="en"/>
              <a:t>power</a:t>
            </a:r>
            <a:r>
              <a:rPr lang="en"/>
              <a:t> has had influence on us.</a:t>
            </a:r>
            <a:endParaRPr/>
          </a:p>
          <a:p>
            <a:pPr indent="0" lvl="0" marL="0" rtl="0" algn="l">
              <a:spcBef>
                <a:spcPts val="0"/>
              </a:spcBef>
              <a:spcAft>
                <a:spcPts val="0"/>
              </a:spcAft>
              <a:buNone/>
            </a:pPr>
            <a:r>
              <a:rPr lang="en"/>
              <a:t>It is having </a:t>
            </a:r>
            <a:r>
              <a:rPr lang="en"/>
              <a:t>influence</a:t>
            </a:r>
            <a:r>
              <a:rPr lang="en"/>
              <a:t> right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messages and beliefs that we carry are tied up in what we believe about our Father.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story that we tell ourselves, that could be at the forefront or the back of our mind, ultimately influences the belief of who we believe we can 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heavenly Father understands this fact.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0a7fb2fb3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0a7fb2fb3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 blessing to hear this from your Father.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Jesus has been communicating with God but THIS made it on full display.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a:t>
            </a:r>
            <a:r>
              <a:rPr lang="en"/>
              <a:t>affirmation</a:t>
            </a:r>
            <a:r>
              <a:rPr lang="en"/>
              <a:t> sets into motion Jesus’s </a:t>
            </a:r>
            <a:r>
              <a:rPr lang="en"/>
              <a:t>ministry</a:t>
            </a:r>
            <a:r>
              <a:rPr lang="en"/>
              <a:t> on Earth.</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0a7fb2fb3a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0a7fb2fb3a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his </a:t>
            </a:r>
            <a:r>
              <a:rPr lang="en"/>
              <a:t>baptism</a:t>
            </a:r>
            <a:r>
              <a:rPr lang="en"/>
              <a:t> Jesus goes out to be alone.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this time the enemy comes at him to undo what the Father has given him.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His blessing and his hand.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Right out of the gate the enemy is trying to make Jesus fall to the desires of his flesh.</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0a7fb2fb3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0a7fb2fb3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Satan moves again to undo the blessing.</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0a7fb2fb3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0a7fb2fb3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and time again we see Satan trying to barin with Jesus to undo the blessing.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0a7fb2fb3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0a7fb2fb3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knew that </a:t>
            </a:r>
            <a:r>
              <a:rPr lang="en"/>
              <a:t>affirmation</a:t>
            </a:r>
            <a:r>
              <a:rPr lang="en"/>
              <a:t> would not be bartered or broken.</a:t>
            </a:r>
            <a:endParaRPr/>
          </a:p>
          <a:p>
            <a:pPr indent="0" lvl="0" marL="0" rtl="0" algn="l">
              <a:spcBef>
                <a:spcPts val="0"/>
              </a:spcBef>
              <a:spcAft>
                <a:spcPts val="0"/>
              </a:spcAft>
              <a:buNone/>
            </a:pPr>
            <a:r>
              <a:rPr lang="en"/>
              <a:t>He comes back to Galilee and was asked to read from the scrolls.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followed this reading by saying this scripture had been fulfilled.</a:t>
            </a:r>
            <a:endParaRPr/>
          </a:p>
          <a:p>
            <a:pPr indent="0" lvl="0" marL="0" rtl="0" algn="l">
              <a:spcBef>
                <a:spcPts val="0"/>
              </a:spcBef>
              <a:spcAft>
                <a:spcPts val="0"/>
              </a:spcAft>
              <a:buNone/>
            </a:pPr>
            <a:r>
              <a:rPr lang="en"/>
              <a:t>He is now living out the words he spoke in the temple.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other words,</a:t>
            </a:r>
            <a:endParaRPr/>
          </a:p>
          <a:p>
            <a:pPr indent="0" lvl="0" marL="0" rtl="0" algn="l">
              <a:spcBef>
                <a:spcPts val="0"/>
              </a:spcBef>
              <a:spcAft>
                <a:spcPts val="0"/>
              </a:spcAft>
              <a:buNone/>
            </a:pPr>
            <a:r>
              <a:rPr lang="en"/>
              <a:t>My father has put me on mission</a:t>
            </a:r>
            <a:endParaRPr/>
          </a:p>
          <a:p>
            <a:pPr indent="0" lvl="0" marL="0" rtl="0" algn="l">
              <a:spcBef>
                <a:spcPts val="0"/>
              </a:spcBef>
              <a:spcAft>
                <a:spcPts val="0"/>
              </a:spcAft>
              <a:buNone/>
            </a:pPr>
            <a:r>
              <a:rPr lang="en"/>
              <a:t>I know who I am</a:t>
            </a:r>
            <a:endParaRPr/>
          </a:p>
          <a:p>
            <a:pPr indent="0" lvl="0" marL="0" rtl="0" algn="l">
              <a:spcBef>
                <a:spcPts val="0"/>
              </a:spcBef>
              <a:spcAft>
                <a:spcPts val="0"/>
              </a:spcAft>
              <a:buNone/>
            </a:pPr>
            <a:r>
              <a:rPr lang="en"/>
              <a:t>This is what I was sent to do.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0c927760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0c927760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review our Kingdom Calling Convergence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did this by asking God, who did you make me to 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are my passions?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my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answer these questions we will find the convergence of what God calls us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process will clarify our YES.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also helps us understand the importance of “no’s”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0a7fb2fb3a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0a7fb2fb3a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Father’s leave legacy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are a Father, you are leaving a legacy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will be a blessing or a curse.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not limited to your bloodline.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know that our closest connection is with our </a:t>
            </a:r>
            <a:r>
              <a:rPr lang="en"/>
              <a:t>progeny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 words we choose impact those that see us as mentors.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Father’s legacy with Jesus was to affirm and bless.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has not been the case for all of us.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0a7fb2fb3a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0a7fb2fb3a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of us, not all but many, we have experienced a wound that carried on a curse from our father or it was lack of blessing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You’re not good enough</a:t>
            </a:r>
            <a:endParaRPr/>
          </a:p>
          <a:p>
            <a:pPr indent="0" lvl="0" marL="0" rtl="0" algn="l">
              <a:spcBef>
                <a:spcPts val="0"/>
              </a:spcBef>
              <a:spcAft>
                <a:spcPts val="0"/>
              </a:spcAft>
              <a:buNone/>
            </a:pPr>
            <a:r>
              <a:rPr lang="en"/>
              <a:t>You’re not who I hoped you would 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a:t>
            </a:r>
            <a:r>
              <a:rPr lang="en"/>
              <a:t>exchange</a:t>
            </a:r>
            <a:r>
              <a:rPr lang="en"/>
              <a:t> of affection</a:t>
            </a:r>
            <a:endParaRPr/>
          </a:p>
          <a:p>
            <a:pPr indent="0" lvl="0" marL="0" rtl="0" algn="l">
              <a:spcBef>
                <a:spcPts val="0"/>
              </a:spcBef>
              <a:spcAft>
                <a:spcPts val="0"/>
              </a:spcAft>
              <a:buNone/>
            </a:pPr>
            <a:r>
              <a:rPr lang="en"/>
              <a:t>Absentee father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0c9277604a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0c9277604a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The natural psychology is to go into protection mode </a:t>
            </a:r>
            <a:endParaRPr/>
          </a:p>
          <a:p>
            <a:pPr indent="0" lvl="0" marL="0" rtl="0" algn="l">
              <a:spcBef>
                <a:spcPts val="0"/>
              </a:spcBef>
              <a:spcAft>
                <a:spcPts val="0"/>
              </a:spcAft>
              <a:buNone/>
            </a:pPr>
            <a:r>
              <a:rPr lang="en"/>
              <a:t>That mode says that message is true</a:t>
            </a:r>
            <a:endParaRPr/>
          </a:p>
          <a:p>
            <a:pPr indent="0" lvl="0" marL="0" rtl="0" algn="l">
              <a:spcBef>
                <a:spcPts val="0"/>
              </a:spcBef>
              <a:spcAft>
                <a:spcPts val="0"/>
              </a:spcAft>
              <a:buNone/>
            </a:pPr>
            <a:r>
              <a:rPr lang="en"/>
              <a:t>I can’t ever let someone hurt me like that again  </a:t>
            </a:r>
            <a:endParaRPr/>
          </a:p>
          <a:p>
            <a:pPr indent="0" lvl="0" marL="0" rtl="0" algn="l">
              <a:spcBef>
                <a:spcPts val="0"/>
              </a:spcBef>
              <a:spcAft>
                <a:spcPts val="0"/>
              </a:spcAft>
              <a:buNone/>
            </a:pPr>
            <a:r>
              <a:rPr lang="en"/>
              <a:t>I need to keep this situation from exposing who I am on the inside</a:t>
            </a:r>
            <a:endParaRPr/>
          </a:p>
          <a:p>
            <a:pPr indent="0" lvl="0" marL="0" rtl="0" algn="l">
              <a:spcBef>
                <a:spcPts val="0"/>
              </a:spcBef>
              <a:spcAft>
                <a:spcPts val="0"/>
              </a:spcAft>
              <a:buNone/>
            </a:pPr>
            <a:r>
              <a:rPr lang="en"/>
              <a:t>We begin to believe and nurture that message that came from the wound.</a:t>
            </a:r>
            <a:endParaRPr/>
          </a:p>
          <a:p>
            <a:pPr indent="0" lvl="0" marL="0" rtl="0" algn="l">
              <a:spcBef>
                <a:spcPts val="0"/>
              </a:spcBef>
              <a:spcAft>
                <a:spcPts val="0"/>
              </a:spcAft>
              <a:buNone/>
            </a:pPr>
            <a:r>
              <a:rPr lang="en"/>
              <a:t>BUT it’s a lie.</a:t>
            </a:r>
            <a:endParaRPr/>
          </a:p>
          <a:p>
            <a:pPr indent="0" lvl="0" marL="0" rtl="0" algn="l">
              <a:spcBef>
                <a:spcPts val="0"/>
              </a:spcBef>
              <a:spcAft>
                <a:spcPts val="0"/>
              </a:spcAft>
              <a:buNone/>
            </a:pPr>
            <a:r>
              <a:rPr lang="en"/>
              <a:t>A lie that we actually feed like a wolf at our doorstep.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may never think about it but it is always there.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could be the reason you lash out</a:t>
            </a:r>
            <a:endParaRPr/>
          </a:p>
          <a:p>
            <a:pPr indent="0" lvl="0" marL="0" rtl="0" algn="l">
              <a:spcBef>
                <a:spcPts val="0"/>
              </a:spcBef>
              <a:spcAft>
                <a:spcPts val="0"/>
              </a:spcAft>
              <a:buNone/>
            </a:pPr>
            <a:r>
              <a:rPr lang="en"/>
              <a:t>It could be the reason you have a boiling anger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has to be delt with.</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0c9277604a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0c9277604a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lie puts us into a place where we are in a mode of </a:t>
            </a:r>
            <a:r>
              <a:rPr lang="en"/>
              <a:t>constant defense.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Causing feelings like:</a:t>
            </a:r>
            <a:endParaRPr/>
          </a:p>
          <a:p>
            <a:pPr indent="0" lvl="0" marL="0" rtl="0" algn="l">
              <a:spcBef>
                <a:spcPts val="0"/>
              </a:spcBef>
              <a:spcAft>
                <a:spcPts val="0"/>
              </a:spcAft>
              <a:buNone/>
            </a:pPr>
            <a:r>
              <a:rPr lang="en"/>
              <a:t>you can’t hurt me</a:t>
            </a:r>
            <a:endParaRPr/>
          </a:p>
          <a:p>
            <a:pPr indent="0" lvl="0" marL="0" rtl="0" algn="l">
              <a:spcBef>
                <a:spcPts val="0"/>
              </a:spcBef>
              <a:spcAft>
                <a:spcPts val="0"/>
              </a:spcAft>
              <a:buNone/>
            </a:pPr>
            <a:r>
              <a:rPr lang="en"/>
              <a:t>I won’t let you hurt 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Those feelings cause us to make a vow with ourselves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0c9277604a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0c9277604a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vow of living the </a:t>
            </a:r>
            <a:r>
              <a:rPr lang="en"/>
              <a:t>false 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vow affects our self reflection and leads us to who we become.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stories you tell your heart inform our reality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those stories happen over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revisiting those stories can lead to healing a wound 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finding a blessing.</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0a7fb2fb3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0a7fb2fb3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Jimmy </a:t>
            </a:r>
            <a:r>
              <a:rPr lang="en"/>
              <a:t>Carter wrote this poem about his father.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part of the table exercise today you will be asked to try to begin to uncover the blessing you missed or the wound you suffered.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Handling the past allows us to move forward with a focus on how your Heavenly Father as equipped you.</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0a7fb2fb3a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30a7fb2fb3a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Did you know you have a new name in Christ?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just examined our on father’s message can turn into a false 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thing for me was looking for validation and ways to get my dad to say he was proud of 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He’s told me that twice in 53 years.  Now my sister says that because I know it has only been twice that I haven’t delt with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my point </a:t>
            </a:r>
            <a:r>
              <a:rPr lang="en"/>
              <a:t>is I have identified that as where I looked for validation and therefore I am able to move beyond that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earthly and fleshly need and begin to identify with how my Heavenly Father sees me and what he has created me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has helped me identify my new name, what my Heavenly Father calls 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new names are perfect and beautiful and in alignment with our new name.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in scripture.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77cc849c6dba9c6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77cc849c6dba9c6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had the habit just </a:t>
            </a:r>
            <a:r>
              <a:rPr lang="en"/>
              <a:t>like God had a habit…..</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77cc849c6dba9c6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77cc849c6dba9c6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Throughout the Bible we see renaming after purpose has been made clear.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Abram to Abraham. Father of many nations</a:t>
            </a:r>
            <a:endParaRPr/>
          </a:p>
          <a:p>
            <a:pPr indent="0" lvl="0" marL="0" rtl="0" algn="l">
              <a:spcBef>
                <a:spcPts val="0"/>
              </a:spcBef>
              <a:spcAft>
                <a:spcPts val="0"/>
              </a:spcAft>
              <a:buNone/>
            </a:pPr>
            <a:r>
              <a:rPr lang="en"/>
              <a:t>Sari to Sarah.   Princess</a:t>
            </a:r>
            <a:endParaRPr/>
          </a:p>
          <a:p>
            <a:pPr indent="0" lvl="0" marL="0" rtl="0" algn="l">
              <a:spcBef>
                <a:spcPts val="0"/>
              </a:spcBef>
              <a:spcAft>
                <a:spcPts val="0"/>
              </a:spcAft>
              <a:buNone/>
            </a:pPr>
            <a:r>
              <a:rPr lang="en"/>
              <a:t>Jacob to Israel.  From prankster to Prince</a:t>
            </a:r>
            <a:endParaRPr/>
          </a:p>
          <a:p>
            <a:pPr indent="0" lvl="0" marL="0" rtl="0" algn="l">
              <a:spcBef>
                <a:spcPts val="0"/>
              </a:spcBef>
              <a:spcAft>
                <a:spcPts val="0"/>
              </a:spcAft>
              <a:buNone/>
            </a:pPr>
            <a:r>
              <a:rPr lang="en"/>
              <a:t>Simon to Peter.  The rock to build the </a:t>
            </a:r>
            <a:r>
              <a:rPr lang="en"/>
              <a:t>church on</a:t>
            </a:r>
            <a:endParaRPr/>
          </a:p>
          <a:p>
            <a:pPr indent="0" lvl="0" marL="0" rtl="0" algn="l">
              <a:spcBef>
                <a:spcPts val="0"/>
              </a:spcBef>
              <a:spcAft>
                <a:spcPts val="0"/>
              </a:spcAft>
              <a:buNone/>
            </a:pPr>
            <a:r>
              <a:rPr lang="en"/>
              <a:t>Joseph to Barnabas.   Encourager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God calls out the best parts of us and gives us a new name</a:t>
            </a:r>
            <a:endParaRPr/>
          </a:p>
          <a:p>
            <a:pPr indent="0" lvl="0" marL="0" rtl="0" algn="l">
              <a:spcBef>
                <a:spcPts val="0"/>
              </a:spcBef>
              <a:spcAft>
                <a:spcPts val="0"/>
              </a:spcAft>
              <a:buNone/>
            </a:pPr>
            <a:r>
              <a:rPr lang="en"/>
              <a:t>That new name has specific purpose.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77cc849c6dba9c6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77cc849c6dba9c6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0c9277604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0c9277604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As we examine our Life Mission using this diagram, imagine all of the x’s as activities.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When you look at the x’s where Potential and Passion meet up they would make a fulfilling career.</a:t>
            </a:r>
            <a:endParaRPr/>
          </a:p>
          <a:p>
            <a:pPr indent="0" lvl="0" marL="0" rtl="0" algn="l">
              <a:spcBef>
                <a:spcPts val="0"/>
              </a:spcBef>
              <a:spcAft>
                <a:spcPts val="0"/>
              </a:spcAft>
              <a:buClr>
                <a:schemeClr val="dk1"/>
              </a:buClr>
              <a:buSzPts val="1100"/>
              <a:buFont typeface="Arial"/>
              <a:buNone/>
            </a:pPr>
            <a:r>
              <a:rPr lang="en"/>
              <a: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77cc849c6dba9c6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77cc849c6dba9c6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when we looked at this a few min ago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the result of the curse.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because our father’s had ill intentions,  they loved us and meant well.  It’s what they learned from their father.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taking a look at this model and diving into this exercise God made me aware of my new name.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Chaf - rest -yud-. Samech - text -van- ray -resh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probably are saying Chris this is nuts…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 just said was Christopher in Hebrew.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you may be saying but your father and mother gave you that name.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is true but now I identify it as what my Heavenly Father calls 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Whats the differece?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the Hebrew version of what I said is translated into Greek it is translated as Christophoros.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means Christ-bearer.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Christos (to carry)</a:t>
            </a:r>
            <a:endParaRPr/>
          </a:p>
          <a:p>
            <a:pPr indent="0" lvl="0" marL="0" rtl="0" algn="l">
              <a:spcBef>
                <a:spcPts val="0"/>
              </a:spcBef>
              <a:spcAft>
                <a:spcPts val="0"/>
              </a:spcAft>
              <a:buNone/>
            </a:pPr>
            <a:r>
              <a:rPr lang="en"/>
              <a:t>phero (the anointed 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Roman times people names Christophoros were said to have the ability to see the future in their dreams.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remember my natural gifting futuristic was my #1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my new name because now I recognized it for what it is and how it is tied to my Life Mission.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77cc849c6dba9c6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77cc849c6dba9c6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may have never recieved the blessing from our fathers</a:t>
            </a:r>
            <a:endParaRPr/>
          </a:p>
          <a:p>
            <a:pPr indent="0" lvl="0" marL="0" rtl="0" algn="l">
              <a:spcBef>
                <a:spcPts val="0"/>
              </a:spcBef>
              <a:spcAft>
                <a:spcPts val="0"/>
              </a:spcAft>
              <a:buNone/>
            </a:pPr>
            <a:r>
              <a:rPr lang="en"/>
              <a:t>but Battle Ready and this train</a:t>
            </a:r>
            <a:r>
              <a:rPr lang="en"/>
              <a:t>ing should lead to a craving to not only</a:t>
            </a:r>
            <a:endParaRPr/>
          </a:p>
          <a:p>
            <a:pPr indent="0" lvl="0" marL="0" rtl="0" algn="l">
              <a:spcBef>
                <a:spcPts val="0"/>
              </a:spcBef>
              <a:spcAft>
                <a:spcPts val="0"/>
              </a:spcAft>
              <a:buNone/>
            </a:pPr>
            <a:r>
              <a:rPr lang="en"/>
              <a:t>revieve the blessing but also to give that blessing to our children.</a:t>
            </a:r>
            <a:endParaRPr/>
          </a:p>
          <a:p>
            <a:pPr indent="0" lvl="0" marL="0" rtl="0" algn="l">
              <a:spcBef>
                <a:spcPts val="0"/>
              </a:spcBef>
              <a:spcAft>
                <a:spcPts val="0"/>
              </a:spcAft>
              <a:buNone/>
            </a:pPr>
            <a:r>
              <a:rPr lang="en"/>
              <a:t>not just our biological children but our downline of influence</a:t>
            </a:r>
            <a:endParaRPr/>
          </a:p>
          <a:p>
            <a:pPr indent="0" lvl="0" marL="0" rtl="0" algn="l">
              <a:spcBef>
                <a:spcPts val="0"/>
              </a:spcBef>
              <a:spcAft>
                <a:spcPts val="0"/>
              </a:spcAft>
              <a:buNone/>
            </a:pPr>
            <a:r>
              <a:rPr lang="en"/>
              <a:t>our spiritual children</a:t>
            </a:r>
            <a:endParaRPr/>
          </a:p>
          <a:p>
            <a:pPr indent="0" lvl="0" marL="0" rtl="0" algn="l">
              <a:spcBef>
                <a:spcPts val="0"/>
              </a:spcBef>
              <a:spcAft>
                <a:spcPts val="0"/>
              </a:spcAft>
              <a:buNone/>
            </a:pPr>
            <a:r>
              <a:rPr lang="en"/>
              <a:t>our Timothy’s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today you have been made aware that you are either</a:t>
            </a:r>
            <a:endParaRPr/>
          </a:p>
          <a:p>
            <a:pPr indent="0" lvl="0" marL="0" rtl="0" algn="l">
              <a:spcBef>
                <a:spcPts val="0"/>
              </a:spcBef>
              <a:spcAft>
                <a:spcPts val="0"/>
              </a:spcAft>
              <a:buNone/>
            </a:pPr>
            <a:r>
              <a:rPr lang="en"/>
              <a:t>continuing</a:t>
            </a:r>
            <a:r>
              <a:rPr lang="en"/>
              <a:t> the curse or you are extending the blessing.</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77cc849c6dba9c6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77cc849c6dba9c6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the blessing work?</a:t>
            </a:r>
            <a:endParaRPr/>
          </a:p>
          <a:p>
            <a:pPr indent="0" lvl="0" marL="0" rtl="0" algn="l">
              <a:spcBef>
                <a:spcPts val="0"/>
              </a:spcBef>
              <a:spcAft>
                <a:spcPts val="0"/>
              </a:spcAft>
              <a:buNone/>
            </a:pPr>
            <a:r>
              <a:rPr lang="en"/>
              <a:t>Just like the curse does.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Active Commitment is the act of living it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Being Battle Ready is Active Commiment so that the Lord can use us to bless others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Can we live a fruitful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fruitful life I mean a life that is full of extending the blessing.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no longer operating from a wound or a false self.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77cc849c6dba9c6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77cc849c6dba9c6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77cc849c6dba9c6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77cc849c6dba9c6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0edaa28e4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30edaa28e4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77cc849c6dba9c6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77cc849c6dba9c6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0c9277604a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0c9277604a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When we look at the x’s where purpose and passion come together we see where we make really good volunteers. We don’t have talent for it but we can participate.</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0c9277604a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0c9277604a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When we look at the x’s where potential and purpose come together we see where we see opportunities that we can </a:t>
            </a:r>
            <a:r>
              <a:rPr lang="en"/>
              <a:t>display</a:t>
            </a:r>
            <a:r>
              <a:rPr lang="en"/>
              <a:t> duty </a:t>
            </a:r>
            <a:r>
              <a:rPr lang="en"/>
              <a:t>because</a:t>
            </a:r>
            <a:r>
              <a:rPr lang="en"/>
              <a:t> these opportunities and tasks lack passion for us.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c9277604a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0c9277604a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When we look at the x’s where potential, purpose and passion triangulate this is where we find Life Mission.</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0c9277604a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0c9277604a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take a look at Peter in the transition into his Life 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he was introduced to Jesus by Andrew, then brought home and Jesus healed his mother.  Then Jesus showed up at his workplace and cast vision about Peter being a fisher of men.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he gave him training which all lead to this section….</a:t>
            </a:r>
            <a:r>
              <a:rPr lang="en"/>
              <a:t>transition</a:t>
            </a:r>
            <a:r>
              <a:rPr lang="en"/>
              <a:t> to that Life Mission that Jesus had given him vision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this point Jesus has been resurrected and he has been teaching the </a:t>
            </a:r>
            <a:r>
              <a:rPr lang="en"/>
              <a:t>disciples</a:t>
            </a:r>
            <a:r>
              <a:rPr lang="en"/>
              <a:t> about the Kingdom….What does Peter do?  He goes back to fishing.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Jesus has to deal with Peter’s heart.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Verse (setting, old name, calling attention to what matters.)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questions were the point of </a:t>
            </a:r>
            <a:r>
              <a:rPr lang="en"/>
              <a:t>transition</a:t>
            </a:r>
            <a:r>
              <a:rPr lang="en"/>
              <a:t> for Peter. They forced Peter to ask hard question about himself and it had EVERYTHING to do with his HEART.</a:t>
            </a:r>
            <a:endParaRPr/>
          </a:p>
          <a:p>
            <a:pPr indent="0" lvl="0" marL="0" rtl="0" algn="l">
              <a:spcBef>
                <a:spcPts val="0"/>
              </a:spcBef>
              <a:spcAft>
                <a:spcPts val="0"/>
              </a:spcAft>
              <a:buNone/>
            </a:pP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 No Logo">
  <p:cSld name="White - No Logo">
    <p:bg>
      <p:bgPr>
        <a:solidFill>
          <a:srgbClr val="FFFFFF"/>
        </a:solidFill>
      </p:bgPr>
    </p:bg>
    <p:spTree>
      <p:nvGrpSpPr>
        <p:cNvPr id="50" name="Shape 50"/>
        <p:cNvGrpSpPr/>
        <p:nvPr/>
      </p:nvGrpSpPr>
      <p:grpSpPr>
        <a:xfrm>
          <a:off x="0" y="0"/>
          <a:ext cx="0" cy="0"/>
          <a:chOff x="0" y="0"/>
          <a:chExt cx="0" cy="0"/>
        </a:xfrm>
      </p:grpSpPr>
      <p:pic>
        <p:nvPicPr>
          <p:cNvPr descr="Picture 6" id="51" name="Google Shape;51;p13"/>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TMPX-PRESENTATION-BLUE-BG-2.png" id="52" name="Google Shape;52;p13"/>
          <p:cNvPicPr preferRelativeResize="0"/>
          <p:nvPr/>
        </p:nvPicPr>
        <p:blipFill rotWithShape="1">
          <a:blip r:embed="rId3">
            <a:alphaModFix/>
          </a:blip>
          <a:srcRect b="0" l="29" r="19" t="0"/>
          <a:stretch/>
        </p:blipFill>
        <p:spPr>
          <a:xfrm>
            <a:off x="1" y="1"/>
            <a:ext cx="9167261" cy="5159449"/>
          </a:xfrm>
          <a:prstGeom prst="rect">
            <a:avLst/>
          </a:prstGeom>
          <a:noFill/>
          <a:ln>
            <a:noFill/>
          </a:ln>
        </p:spPr>
      </p:pic>
      <p:sp>
        <p:nvSpPr>
          <p:cNvPr id="53" name="Google Shape;53;p13"/>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no logo">
  <p:cSld name="Blue - no logo">
    <p:bg>
      <p:bgPr>
        <a:solidFill>
          <a:srgbClr val="FFFFFF"/>
        </a:solidFill>
      </p:bgPr>
    </p:bg>
    <p:spTree>
      <p:nvGrpSpPr>
        <p:cNvPr id="54" name="Shape 54"/>
        <p:cNvGrpSpPr/>
        <p:nvPr/>
      </p:nvGrpSpPr>
      <p:grpSpPr>
        <a:xfrm>
          <a:off x="0" y="0"/>
          <a:ext cx="0" cy="0"/>
          <a:chOff x="0" y="0"/>
          <a:chExt cx="0" cy="0"/>
        </a:xfrm>
      </p:grpSpPr>
      <p:pic>
        <p:nvPicPr>
          <p:cNvPr descr="TMPX-PRESENTATION-BLUE-BG-2.png" id="55" name="Google Shape;55;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6" name="Google Shape;56;p14"/>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lack Ops One"/>
              <a:buNone/>
              <a:defRPr sz="2800">
                <a:solidFill>
                  <a:schemeClr val="dk1"/>
                </a:solidFill>
                <a:latin typeface="Black Ops One"/>
                <a:ea typeface="Black Ops One"/>
                <a:cs typeface="Black Ops One"/>
                <a:sym typeface="Black Ops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Black Ops One"/>
              <a:buChar char="●"/>
              <a:defRPr sz="1800">
                <a:solidFill>
                  <a:schemeClr val="dk1"/>
                </a:solidFill>
                <a:latin typeface="Black Ops One"/>
                <a:ea typeface="Black Ops One"/>
                <a:cs typeface="Black Ops One"/>
                <a:sym typeface="Black Ops One"/>
              </a:defRPr>
            </a:lvl1pPr>
            <a:lvl2pPr indent="-317500" lvl="1" marL="9144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2pPr>
            <a:lvl3pPr indent="-317500" lvl="2" marL="13716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3pPr>
            <a:lvl4pPr indent="-317500" lvl="3" marL="18288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4pPr>
            <a:lvl5pPr indent="-317500" lvl="4" marL="22860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5pPr>
            <a:lvl6pPr indent="-317500" lvl="5" marL="27432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6pPr>
            <a:lvl7pPr indent="-317500" lvl="6" marL="32004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7pPr>
            <a:lvl8pPr indent="-317500" lvl="7" marL="36576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8pPr>
            <a:lvl9pPr indent="-317500" lvl="8" marL="41148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Black Ops One"/>
                <a:ea typeface="Black Ops One"/>
                <a:cs typeface="Black Ops One"/>
                <a:sym typeface="Black Ops One"/>
              </a:rPr>
              <a:t>BATTLE READY</a:t>
            </a:r>
            <a:endParaRPr>
              <a:latin typeface="Black Ops One"/>
              <a:ea typeface="Black Ops One"/>
              <a:cs typeface="Black Ops One"/>
              <a:sym typeface="Black Ops One"/>
            </a:endParaRPr>
          </a:p>
          <a:p>
            <a:pPr indent="0" lvl="0" marL="0" rtl="0" algn="ctr">
              <a:spcBef>
                <a:spcPts val="0"/>
              </a:spcBef>
              <a:spcAft>
                <a:spcPts val="0"/>
              </a:spcAft>
              <a:buNone/>
            </a:pPr>
            <a:r>
              <a:t/>
            </a:r>
            <a:endParaRPr b="1">
              <a:latin typeface="Black Ops One"/>
              <a:ea typeface="Black Ops One"/>
              <a:cs typeface="Black Ops One"/>
              <a:sym typeface="Black Ops One"/>
            </a:endParaRPr>
          </a:p>
        </p:txBody>
      </p:sp>
      <p:sp>
        <p:nvSpPr>
          <p:cNvPr id="62" name="Google Shape;62;p15"/>
          <p:cNvSpPr txBox="1"/>
          <p:nvPr>
            <p:ph idx="1" type="subTitle"/>
          </p:nvPr>
        </p:nvSpPr>
        <p:spPr>
          <a:xfrm>
            <a:off x="180593" y="2927707"/>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Psalms 144:1</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DID PETER LEARN</a:t>
            </a:r>
            <a:endParaRPr/>
          </a:p>
        </p:txBody>
      </p:sp>
      <p:sp>
        <p:nvSpPr>
          <p:cNvPr id="212" name="Google Shape;212;p24"/>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457200" lvl="0" marL="1828800" rtl="0" algn="l">
              <a:spcBef>
                <a:spcPts val="0"/>
              </a:spcBef>
              <a:spcAft>
                <a:spcPts val="0"/>
              </a:spcAft>
              <a:buNone/>
            </a:pPr>
            <a:r>
              <a:rPr lang="en"/>
              <a:t>GOD INVITES US TO USE HONEST</a:t>
            </a:r>
            <a:endParaRPr/>
          </a:p>
          <a:p>
            <a:pPr indent="457200" lvl="0" marL="1828800" rtl="0" algn="l">
              <a:spcBef>
                <a:spcPts val="1200"/>
              </a:spcBef>
              <a:spcAft>
                <a:spcPts val="1200"/>
              </a:spcAft>
              <a:buNone/>
            </a:pPr>
            <a:r>
              <a:rPr lang="en"/>
              <a:t>PASSION AS A CREDIBLE COMPASS.</a:t>
            </a:r>
            <a:endParaRPr/>
          </a:p>
        </p:txBody>
      </p:sp>
      <p:sp>
        <p:nvSpPr>
          <p:cNvPr id="213" name="Google Shape;213;p24"/>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214" name="Google Shape;214;p24"/>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DID PETER LEARN?</a:t>
            </a:r>
            <a:endParaRPr/>
          </a:p>
        </p:txBody>
      </p:sp>
      <p:sp>
        <p:nvSpPr>
          <p:cNvPr id="220" name="Google Shape;220;p2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457200" lvl="0" marL="1371600" rtl="0" algn="l">
              <a:lnSpc>
                <a:spcPct val="100000"/>
              </a:lnSpc>
              <a:spcBef>
                <a:spcPts val="0"/>
              </a:spcBef>
              <a:spcAft>
                <a:spcPts val="0"/>
              </a:spcAft>
              <a:buNone/>
            </a:pPr>
            <a:r>
              <a:rPr lang="en"/>
              <a:t>VISION - LINKED WITH PASSION - IS THE</a:t>
            </a:r>
            <a:endParaRPr/>
          </a:p>
          <a:p>
            <a:pPr indent="0" lvl="0" marL="1828800" rtl="0" algn="l">
              <a:lnSpc>
                <a:spcPct val="100000"/>
              </a:lnSpc>
              <a:spcBef>
                <a:spcPts val="1200"/>
              </a:spcBef>
              <a:spcAft>
                <a:spcPts val="1200"/>
              </a:spcAft>
              <a:buNone/>
            </a:pPr>
            <a:r>
              <a:rPr lang="en"/>
              <a:t>COMPELLING DESTINY FOR KINGDOM LEADERS.</a:t>
            </a:r>
            <a:endParaRPr/>
          </a:p>
        </p:txBody>
      </p:sp>
      <p:sp>
        <p:nvSpPr>
          <p:cNvPr id="221" name="Google Shape;221;p25"/>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222" name="Google Shape;222;p25"/>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DID PETER LEARN?</a:t>
            </a:r>
            <a:endParaRPr/>
          </a:p>
        </p:txBody>
      </p:sp>
      <p:sp>
        <p:nvSpPr>
          <p:cNvPr id="228" name="Google Shape;228;p26"/>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1828800" rtl="0" algn="l">
              <a:lnSpc>
                <a:spcPct val="100000"/>
              </a:lnSpc>
              <a:spcBef>
                <a:spcPts val="0"/>
              </a:spcBef>
              <a:spcAft>
                <a:spcPts val="0"/>
              </a:spcAft>
              <a:buNone/>
            </a:pPr>
            <a:r>
              <a:rPr lang="en"/>
              <a:t>RESPONSE</a:t>
            </a:r>
            <a:r>
              <a:rPr lang="en"/>
              <a:t> TO THE CALL TO FOLLOW FLOWS</a:t>
            </a:r>
            <a:endParaRPr/>
          </a:p>
          <a:p>
            <a:pPr indent="0" lvl="0" marL="1828800" rtl="0" algn="l">
              <a:lnSpc>
                <a:spcPct val="100000"/>
              </a:lnSpc>
              <a:spcBef>
                <a:spcPts val="1200"/>
              </a:spcBef>
              <a:spcAft>
                <a:spcPts val="1200"/>
              </a:spcAft>
              <a:buNone/>
            </a:pPr>
            <a:r>
              <a:rPr lang="en"/>
              <a:t>FROM THE </a:t>
            </a:r>
            <a:r>
              <a:rPr lang="en"/>
              <a:t>HEART</a:t>
            </a:r>
            <a:r>
              <a:rPr lang="en"/>
              <a:t>, NOT FROM THE HEAD.</a:t>
            </a:r>
            <a:endParaRPr/>
          </a:p>
        </p:txBody>
      </p:sp>
      <p:sp>
        <p:nvSpPr>
          <p:cNvPr id="229" name="Google Shape;229;p26"/>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230" name="Google Shape;230;p26"/>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DID PETER LEARN?</a:t>
            </a:r>
            <a:endParaRPr/>
          </a:p>
        </p:txBody>
      </p:sp>
      <p:sp>
        <p:nvSpPr>
          <p:cNvPr id="236" name="Google Shape;236;p27"/>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1828800" rtl="0" algn="l">
              <a:lnSpc>
                <a:spcPct val="100000"/>
              </a:lnSpc>
              <a:spcBef>
                <a:spcPts val="0"/>
              </a:spcBef>
              <a:spcAft>
                <a:spcPts val="0"/>
              </a:spcAft>
              <a:buNone/>
            </a:pPr>
            <a:r>
              <a:rPr lang="en"/>
              <a:t>PASSION IS PLAYED OUT IN PUBLIC,</a:t>
            </a:r>
            <a:endParaRPr/>
          </a:p>
          <a:p>
            <a:pPr indent="0" lvl="0" marL="1828800" rtl="0" algn="l">
              <a:lnSpc>
                <a:spcPct val="100000"/>
              </a:lnSpc>
              <a:spcBef>
                <a:spcPts val="1200"/>
              </a:spcBef>
              <a:spcAft>
                <a:spcPts val="1200"/>
              </a:spcAft>
              <a:buNone/>
            </a:pPr>
            <a:r>
              <a:rPr lang="en"/>
              <a:t>NOT IN PRIVATE.</a:t>
            </a:r>
            <a:endParaRPr/>
          </a:p>
        </p:txBody>
      </p:sp>
      <p:sp>
        <p:nvSpPr>
          <p:cNvPr id="237" name="Google Shape;237;p27"/>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238" name="Google Shape;238;p27"/>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4" name="Google Shape;244;p28"/>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245" name="Google Shape;245;p28"/>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
        <p:nvSpPr>
          <p:cNvPr id="246" name="Google Shape;246;p28"/>
          <p:cNvSpPr txBox="1"/>
          <p:nvPr>
            <p:ph idx="1" type="body"/>
          </p:nvPr>
        </p:nvSpPr>
        <p:spPr>
          <a:xfrm>
            <a:off x="311700" y="1622500"/>
            <a:ext cx="8520600" cy="2946600"/>
          </a:xfrm>
          <a:prstGeom prst="rect">
            <a:avLst/>
          </a:prstGeom>
        </p:spPr>
        <p:txBody>
          <a:bodyPr anchorCtr="0" anchor="t" bIns="91425" lIns="91425" spcFirstLastPara="1" rIns="91425" wrap="square" tIns="91425">
            <a:normAutofit fontScale="70000" lnSpcReduction="20000"/>
          </a:bodyPr>
          <a:lstStyle/>
          <a:p>
            <a:pPr indent="0" lvl="0" marL="0" rtl="0" algn="l">
              <a:lnSpc>
                <a:spcPct val="100000"/>
              </a:lnSpc>
              <a:spcBef>
                <a:spcPts val="0"/>
              </a:spcBef>
              <a:spcAft>
                <a:spcPts val="0"/>
              </a:spcAft>
              <a:buNone/>
            </a:pPr>
            <a:r>
              <a:rPr lang="en" sz="2800"/>
              <a:t>“Your time is limited, so don’t waste it living someone else’s life…Don’t let the noise of other’s opinions drown out your own inner voice.  And most important, have the courage to follow your heart and intuition.  They somehow already know what you truly want to become.  Everything else is secondary….</a:t>
            </a:r>
            <a:endParaRPr sz="2800"/>
          </a:p>
          <a:p>
            <a:pPr indent="0" lvl="0" marL="0" rtl="0" algn="l">
              <a:lnSpc>
                <a:spcPct val="100000"/>
              </a:lnSpc>
              <a:spcBef>
                <a:spcPts val="1200"/>
              </a:spcBef>
              <a:spcAft>
                <a:spcPts val="0"/>
              </a:spcAft>
              <a:buNone/>
            </a:pPr>
            <a:r>
              <a:t/>
            </a:r>
            <a:endParaRPr sz="2800"/>
          </a:p>
          <a:p>
            <a:pPr indent="0" lvl="0" marL="0" rtl="0" algn="l">
              <a:lnSpc>
                <a:spcPct val="100000"/>
              </a:lnSpc>
              <a:spcBef>
                <a:spcPts val="1200"/>
              </a:spcBef>
              <a:spcAft>
                <a:spcPts val="0"/>
              </a:spcAft>
              <a:buNone/>
            </a:pPr>
            <a:r>
              <a:rPr lang="en" sz="2800"/>
              <a:t>Steve Jobs</a:t>
            </a:r>
            <a:endParaRPr sz="2800"/>
          </a:p>
          <a:p>
            <a:pPr indent="0" lvl="0" marL="0" rtl="0" algn="l">
              <a:lnSpc>
                <a:spcPct val="100000"/>
              </a:lnSpc>
              <a:spcBef>
                <a:spcPts val="1200"/>
              </a:spcBef>
              <a:spcAft>
                <a:spcPts val="1200"/>
              </a:spcAft>
              <a:buNone/>
            </a:pPr>
            <a:r>
              <a:rPr lang="en" sz="2800"/>
              <a:t>June 14, 2005</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JESUS’ VISION FOR PETER:</a:t>
            </a:r>
            <a:endParaRPr/>
          </a:p>
        </p:txBody>
      </p:sp>
      <p:sp>
        <p:nvSpPr>
          <p:cNvPr id="252" name="Google Shape;252;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highlight>
                  <a:srgbClr val="FFFFFF"/>
                </a:highlight>
              </a:rPr>
              <a:t>“</a:t>
            </a:r>
            <a:r>
              <a:rPr lang="en" sz="2300">
                <a:solidFill>
                  <a:srgbClr val="FF0000"/>
                </a:solidFill>
                <a:highlight>
                  <a:srgbClr val="FFFFFF"/>
                </a:highlight>
              </a:rPr>
              <a:t>Don’t be afraid,</a:t>
            </a:r>
            <a:r>
              <a:rPr lang="en" sz="2300">
                <a:highlight>
                  <a:srgbClr val="FFFFFF"/>
                </a:highlight>
              </a:rPr>
              <a:t>” Jesus told Simon. “</a:t>
            </a:r>
            <a:r>
              <a:rPr lang="en" sz="2300">
                <a:solidFill>
                  <a:srgbClr val="FF0000"/>
                </a:solidFill>
                <a:highlight>
                  <a:srgbClr val="FFFFFF"/>
                </a:highlight>
              </a:rPr>
              <a:t>From now on you will be catching people.</a:t>
            </a:r>
            <a:r>
              <a:rPr lang="en" sz="2300">
                <a:highlight>
                  <a:srgbClr val="FFFFFF"/>
                </a:highlight>
              </a:rPr>
              <a:t>” </a:t>
            </a:r>
            <a:r>
              <a:rPr b="1" lang="en" sz="2300">
                <a:highlight>
                  <a:srgbClr val="FFFFFF"/>
                </a:highlight>
              </a:rPr>
              <a:t>11 </a:t>
            </a:r>
            <a:r>
              <a:rPr lang="en" sz="2300">
                <a:highlight>
                  <a:srgbClr val="FFFFFF"/>
                </a:highlight>
              </a:rPr>
              <a:t>Then they brought the boats to land, left everything, and followed him.</a:t>
            </a:r>
            <a:endParaRPr sz="2300">
              <a:highlight>
                <a:srgbClr val="FFFFFF"/>
              </a:highlight>
            </a:endParaRPr>
          </a:p>
          <a:p>
            <a:pPr indent="0" lvl="0" marL="0" rtl="0" algn="l">
              <a:spcBef>
                <a:spcPts val="1200"/>
              </a:spcBef>
              <a:spcAft>
                <a:spcPts val="0"/>
              </a:spcAft>
              <a:buNone/>
            </a:pPr>
            <a:r>
              <a:t/>
            </a:r>
            <a:endParaRPr sz="2300">
              <a:highlight>
                <a:srgbClr val="FFFFFF"/>
              </a:highlight>
            </a:endParaRPr>
          </a:p>
          <a:p>
            <a:pPr indent="0" lvl="0" marL="0" rtl="0" algn="l">
              <a:spcBef>
                <a:spcPts val="1200"/>
              </a:spcBef>
              <a:spcAft>
                <a:spcPts val="1200"/>
              </a:spcAft>
              <a:buNone/>
            </a:pPr>
            <a:r>
              <a:rPr lang="en" sz="2300">
                <a:highlight>
                  <a:srgbClr val="FFFFFF"/>
                </a:highlight>
              </a:rPr>
              <a:t>LUKE 5:10-11</a:t>
            </a:r>
            <a:endParaRPr sz="2300">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JESUS’ VISION FOR YOU?</a:t>
            </a:r>
            <a:endParaRPr/>
          </a:p>
        </p:txBody>
      </p:sp>
      <p:sp>
        <p:nvSpPr>
          <p:cNvPr id="258" name="Google Shape;258;p30"/>
          <p:cNvSpPr txBox="1"/>
          <p:nvPr>
            <p:ph idx="1" type="body"/>
          </p:nvPr>
        </p:nvSpPr>
        <p:spPr>
          <a:xfrm>
            <a:off x="311700" y="1629425"/>
            <a:ext cx="8520600" cy="293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FOLLOW ME AND I WILL:</a:t>
            </a:r>
            <a:endParaRPr sz="2500"/>
          </a:p>
          <a:p>
            <a:pPr indent="0" lvl="0" marL="0" rtl="0" algn="l">
              <a:spcBef>
                <a:spcPts val="1200"/>
              </a:spcBef>
              <a:spcAft>
                <a:spcPts val="0"/>
              </a:spcAft>
              <a:buNone/>
            </a:pPr>
            <a:r>
              <a:t/>
            </a:r>
            <a:endParaRPr/>
          </a:p>
          <a:p>
            <a:pPr indent="0" lvl="0" marL="0" rtl="0" algn="l">
              <a:spcBef>
                <a:spcPts val="1200"/>
              </a:spcBef>
              <a:spcAft>
                <a:spcPts val="1200"/>
              </a:spcAft>
              <a:buNone/>
            </a:pPr>
            <a:r>
              <a:rPr lang="en"/>
              <a:t>______________________________________________.</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311700"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“DISCOVERING YOUR HEART”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2"/>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300"/>
              <a:t>“The heart wants what it wants-or it does not care.”</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rPr lang="en" sz="2300"/>
              <a:t>-Emily Dickinson</a:t>
            </a:r>
            <a:endParaRPr sz="2300"/>
          </a:p>
        </p:txBody>
      </p:sp>
      <p:sp>
        <p:nvSpPr>
          <p:cNvPr id="269" name="Google Shape;269;p32"/>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270" name="Google Shape;270;p32"/>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6" name="Google Shape;276;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7" name="Google Shape;277;p33"/>
          <p:cNvPicPr preferRelativeResize="0"/>
          <p:nvPr/>
        </p:nvPicPr>
        <p:blipFill>
          <a:blip r:embed="rId3">
            <a:alphaModFix/>
          </a:blip>
          <a:stretch>
            <a:fillRect/>
          </a:stretch>
        </p:blipFill>
        <p:spPr>
          <a:xfrm>
            <a:off x="0" y="188687"/>
            <a:ext cx="9144001" cy="47661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6"/>
          <p:cNvSpPr txBox="1"/>
          <p:nvPr>
            <p:ph type="title"/>
          </p:nvPr>
        </p:nvSpPr>
        <p:spPr>
          <a:xfrm>
            <a:off x="311700" y="1952525"/>
            <a:ext cx="8520600" cy="107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311"/>
              <a:t>YOUR HEART</a:t>
            </a:r>
            <a:endParaRPr sz="531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4"/>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sz="2300"/>
              <a:t>		The difference between your mind and</a:t>
            </a:r>
            <a:endParaRPr sz="2300"/>
          </a:p>
          <a:p>
            <a:pPr indent="0" lvl="0" marL="0" rtl="0" algn="l">
              <a:lnSpc>
                <a:spcPct val="100000"/>
              </a:lnSpc>
              <a:spcBef>
                <a:spcPts val="1200"/>
              </a:spcBef>
              <a:spcAft>
                <a:spcPts val="0"/>
              </a:spcAft>
              <a:buNone/>
            </a:pPr>
            <a:r>
              <a:rPr lang="en" sz="2300"/>
              <a:t>		your </a:t>
            </a:r>
            <a:r>
              <a:rPr lang="en" sz="2300">
                <a:solidFill>
                  <a:srgbClr val="666666"/>
                </a:solidFill>
              </a:rPr>
              <a:t>heart</a:t>
            </a:r>
            <a:r>
              <a:rPr lang="en" sz="2300"/>
              <a:t>:  your mind tells you what’s</a:t>
            </a:r>
            <a:endParaRPr sz="2300"/>
          </a:p>
          <a:p>
            <a:pPr indent="0" lvl="0" marL="0" rtl="0" algn="l">
              <a:lnSpc>
                <a:spcPct val="100000"/>
              </a:lnSpc>
              <a:spcBef>
                <a:spcPts val="1200"/>
              </a:spcBef>
              <a:spcAft>
                <a:spcPts val="0"/>
              </a:spcAft>
              <a:buNone/>
            </a:pPr>
            <a:r>
              <a:rPr lang="en" sz="2300"/>
              <a:t>		smart…and your </a:t>
            </a:r>
            <a:r>
              <a:rPr lang="en" sz="2300">
                <a:solidFill>
                  <a:srgbClr val="666666"/>
                </a:solidFill>
              </a:rPr>
              <a:t>heart</a:t>
            </a:r>
            <a:r>
              <a:rPr lang="en" sz="2300"/>
              <a:t> tells you what</a:t>
            </a:r>
            <a:endParaRPr sz="2300"/>
          </a:p>
          <a:p>
            <a:pPr indent="0" lvl="0" marL="0" rtl="0" algn="l">
              <a:lnSpc>
                <a:spcPct val="100000"/>
              </a:lnSpc>
              <a:spcBef>
                <a:spcPts val="1200"/>
              </a:spcBef>
              <a:spcAft>
                <a:spcPts val="0"/>
              </a:spcAft>
              <a:buNone/>
            </a:pPr>
            <a:r>
              <a:rPr lang="en" sz="2300"/>
              <a:t>		you are going to do, anyway…</a:t>
            </a:r>
            <a:endParaRPr sz="2300"/>
          </a:p>
          <a:p>
            <a:pPr indent="0" lvl="0" marL="0" rtl="0" algn="l">
              <a:lnSpc>
                <a:spcPct val="100000"/>
              </a:lnSpc>
              <a:spcBef>
                <a:spcPts val="1200"/>
              </a:spcBef>
              <a:spcAft>
                <a:spcPts val="0"/>
              </a:spcAft>
              <a:buNone/>
            </a:pPr>
            <a:r>
              <a:rPr lang="en" sz="2300"/>
              <a:t>	</a:t>
            </a:r>
            <a:endParaRPr sz="2300"/>
          </a:p>
          <a:p>
            <a:pPr indent="0" lvl="0" marL="0" rtl="0" algn="l">
              <a:lnSpc>
                <a:spcPct val="100000"/>
              </a:lnSpc>
              <a:spcBef>
                <a:spcPts val="1200"/>
              </a:spcBef>
              <a:spcAft>
                <a:spcPts val="1200"/>
              </a:spcAft>
              <a:buNone/>
            </a:pPr>
            <a:r>
              <a:rPr lang="en" sz="2300"/>
              <a:t>		-Unknown</a:t>
            </a:r>
            <a:endParaRPr sz="2300"/>
          </a:p>
        </p:txBody>
      </p:sp>
      <p:sp>
        <p:nvSpPr>
          <p:cNvPr id="283" name="Google Shape;283;p34"/>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284" name="Google Shape;284;p34"/>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sz="2300"/>
              <a:t>		</a:t>
            </a:r>
            <a:r>
              <a:rPr lang="en" sz="2300"/>
              <a:t>Educating the mind without educating</a:t>
            </a:r>
            <a:endParaRPr sz="2300"/>
          </a:p>
          <a:p>
            <a:pPr indent="0" lvl="0" marL="0" rtl="0" algn="l">
              <a:lnSpc>
                <a:spcPct val="100000"/>
              </a:lnSpc>
              <a:spcBef>
                <a:spcPts val="1200"/>
              </a:spcBef>
              <a:spcAft>
                <a:spcPts val="0"/>
              </a:spcAft>
              <a:buNone/>
            </a:pPr>
            <a:r>
              <a:rPr lang="en" sz="2300"/>
              <a:t>		The heart is no education at all.</a:t>
            </a:r>
            <a:endParaRPr sz="2300"/>
          </a:p>
          <a:p>
            <a:pPr indent="0" lvl="0" marL="0" rtl="0" algn="l">
              <a:lnSpc>
                <a:spcPct val="100000"/>
              </a:lnSpc>
              <a:spcBef>
                <a:spcPts val="1200"/>
              </a:spcBef>
              <a:spcAft>
                <a:spcPts val="0"/>
              </a:spcAft>
              <a:buNone/>
            </a:pPr>
            <a:r>
              <a:t/>
            </a:r>
            <a:endParaRPr sz="2300"/>
          </a:p>
          <a:p>
            <a:pPr indent="0" lvl="0" marL="0" rtl="0" algn="l">
              <a:lnSpc>
                <a:spcPct val="100000"/>
              </a:lnSpc>
              <a:spcBef>
                <a:spcPts val="1200"/>
              </a:spcBef>
              <a:spcAft>
                <a:spcPts val="1200"/>
              </a:spcAft>
              <a:buNone/>
            </a:pPr>
            <a:r>
              <a:rPr lang="en" sz="2300"/>
              <a:t>		-Aristotle</a:t>
            </a:r>
            <a:endParaRPr sz="2300"/>
          </a:p>
        </p:txBody>
      </p:sp>
      <p:sp>
        <p:nvSpPr>
          <p:cNvPr id="290" name="Google Shape;290;p35"/>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291" name="Google Shape;291;p35"/>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THE SITUATION ROOM</a:t>
            </a:r>
            <a:endParaRPr sz="3020"/>
          </a:p>
        </p:txBody>
      </p:sp>
      <p:sp>
        <p:nvSpPr>
          <p:cNvPr id="297" name="Google Shape;297;p36"/>
          <p:cNvSpPr txBox="1"/>
          <p:nvPr>
            <p:ph idx="1" type="body"/>
          </p:nvPr>
        </p:nvSpPr>
        <p:spPr>
          <a:xfrm>
            <a:off x="311700" y="1629425"/>
            <a:ext cx="8520600" cy="2939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1200"/>
              </a:spcAft>
              <a:buNone/>
            </a:pPr>
            <a:r>
              <a:rPr lang="en" sz="2500"/>
              <a:t>THE CONFERENCE ROOM IN THE BASEMENT OF THE WHITE HOUSE WHERE THE PRESIDENT/COMMANDER-IN-CHIEF MONITORS AND MANAGES CRISES AT HOME AND ABROAD, ISSUING ORDERS FOR INITIATIVE AND RESPONSE.</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7"/>
          <p:cNvSpPr txBox="1"/>
          <p:nvPr>
            <p:ph type="title"/>
          </p:nvPr>
        </p:nvSpPr>
        <p:spPr>
          <a:xfrm>
            <a:off x="311700" y="4037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SITUATION ROOM</a:t>
            </a:r>
            <a:endParaRPr/>
          </a:p>
        </p:txBody>
      </p:sp>
      <p:sp>
        <p:nvSpPr>
          <p:cNvPr id="303" name="Google Shape;303;p37"/>
          <p:cNvSpPr/>
          <p:nvPr/>
        </p:nvSpPr>
        <p:spPr>
          <a:xfrm>
            <a:off x="3639450" y="6282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04" name="Google Shape;304;p37"/>
          <p:cNvSpPr/>
          <p:nvPr/>
        </p:nvSpPr>
        <p:spPr>
          <a:xfrm>
            <a:off x="5050475" y="23329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05" name="Google Shape;305;p37"/>
          <p:cNvSpPr/>
          <p:nvPr/>
        </p:nvSpPr>
        <p:spPr>
          <a:xfrm>
            <a:off x="2218900" y="23329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06" name="Google Shape;306;p37"/>
          <p:cNvSpPr txBox="1"/>
          <p:nvPr/>
        </p:nvSpPr>
        <p:spPr>
          <a:xfrm>
            <a:off x="4144950" y="862375"/>
            <a:ext cx="854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YOUR WILL</a:t>
            </a:r>
            <a:endParaRPr sz="1800">
              <a:solidFill>
                <a:schemeClr val="dk1"/>
              </a:solidFill>
              <a:latin typeface="Black Ops One"/>
              <a:ea typeface="Black Ops One"/>
              <a:cs typeface="Black Ops One"/>
              <a:sym typeface="Black Ops One"/>
            </a:endParaRPr>
          </a:p>
        </p:txBody>
      </p:sp>
      <p:sp>
        <p:nvSpPr>
          <p:cNvPr id="307" name="Google Shape;307;p37"/>
          <p:cNvSpPr txBox="1"/>
          <p:nvPr/>
        </p:nvSpPr>
        <p:spPr>
          <a:xfrm>
            <a:off x="2724400" y="2705675"/>
            <a:ext cx="85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MIND</a:t>
            </a:r>
            <a:endParaRPr sz="1800">
              <a:solidFill>
                <a:schemeClr val="dk1"/>
              </a:solidFill>
              <a:latin typeface="Black Ops One"/>
              <a:ea typeface="Black Ops One"/>
              <a:cs typeface="Black Ops One"/>
              <a:sym typeface="Black Ops One"/>
            </a:endParaRPr>
          </a:p>
        </p:txBody>
      </p:sp>
      <p:sp>
        <p:nvSpPr>
          <p:cNvPr id="308" name="Google Shape;308;p37"/>
          <p:cNvSpPr txBox="1"/>
          <p:nvPr/>
        </p:nvSpPr>
        <p:spPr>
          <a:xfrm>
            <a:off x="5466575" y="2705675"/>
            <a:ext cx="1032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HEART</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8"/>
          <p:cNvSpPr/>
          <p:nvPr/>
        </p:nvSpPr>
        <p:spPr>
          <a:xfrm>
            <a:off x="1884650" y="412275"/>
            <a:ext cx="5153400" cy="3625200"/>
          </a:xfrm>
          <a:prstGeom prst="triangle">
            <a:avLst>
              <a:gd fmla="val 50000" name="adj"/>
            </a:avLst>
          </a:prstGeom>
          <a:solidFill>
            <a:schemeClr val="lt1"/>
          </a:solidFill>
          <a:ln cap="flat" cmpd="sng" w="1143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14" name="Google Shape;314;p38"/>
          <p:cNvSpPr txBox="1"/>
          <p:nvPr>
            <p:ph type="title"/>
          </p:nvPr>
        </p:nvSpPr>
        <p:spPr>
          <a:xfrm>
            <a:off x="201050" y="35401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GOD:Father/Son/Spirit</a:t>
            </a:r>
            <a:endParaRPr/>
          </a:p>
        </p:txBody>
      </p:sp>
      <p:sp>
        <p:nvSpPr>
          <p:cNvPr id="315" name="Google Shape;315;p38"/>
          <p:cNvSpPr/>
          <p:nvPr/>
        </p:nvSpPr>
        <p:spPr>
          <a:xfrm>
            <a:off x="3639450" y="6282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16" name="Google Shape;316;p38"/>
          <p:cNvSpPr/>
          <p:nvPr/>
        </p:nvSpPr>
        <p:spPr>
          <a:xfrm>
            <a:off x="5050475" y="23329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17" name="Google Shape;317;p38"/>
          <p:cNvSpPr/>
          <p:nvPr/>
        </p:nvSpPr>
        <p:spPr>
          <a:xfrm>
            <a:off x="2218900" y="23329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18" name="Google Shape;318;p38"/>
          <p:cNvSpPr txBox="1"/>
          <p:nvPr/>
        </p:nvSpPr>
        <p:spPr>
          <a:xfrm>
            <a:off x="4144950" y="862375"/>
            <a:ext cx="854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YOUR WILL</a:t>
            </a:r>
            <a:endParaRPr sz="1800">
              <a:solidFill>
                <a:schemeClr val="dk1"/>
              </a:solidFill>
              <a:latin typeface="Black Ops One"/>
              <a:ea typeface="Black Ops One"/>
              <a:cs typeface="Black Ops One"/>
              <a:sym typeface="Black Ops One"/>
            </a:endParaRPr>
          </a:p>
        </p:txBody>
      </p:sp>
      <p:sp>
        <p:nvSpPr>
          <p:cNvPr id="319" name="Google Shape;319;p38"/>
          <p:cNvSpPr txBox="1"/>
          <p:nvPr/>
        </p:nvSpPr>
        <p:spPr>
          <a:xfrm>
            <a:off x="2724400" y="2705675"/>
            <a:ext cx="85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MIND</a:t>
            </a:r>
            <a:endParaRPr sz="1800">
              <a:solidFill>
                <a:schemeClr val="dk1"/>
              </a:solidFill>
              <a:latin typeface="Black Ops One"/>
              <a:ea typeface="Black Ops One"/>
              <a:cs typeface="Black Ops One"/>
              <a:sym typeface="Black Ops One"/>
            </a:endParaRPr>
          </a:p>
        </p:txBody>
      </p:sp>
      <p:sp>
        <p:nvSpPr>
          <p:cNvPr id="320" name="Google Shape;320;p38"/>
          <p:cNvSpPr txBox="1"/>
          <p:nvPr/>
        </p:nvSpPr>
        <p:spPr>
          <a:xfrm>
            <a:off x="5466575" y="2705675"/>
            <a:ext cx="1032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HEART</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9"/>
          <p:cNvSpPr/>
          <p:nvPr/>
        </p:nvSpPr>
        <p:spPr>
          <a:xfrm>
            <a:off x="1884650" y="412275"/>
            <a:ext cx="5153400" cy="3625200"/>
          </a:xfrm>
          <a:prstGeom prst="triangle">
            <a:avLst>
              <a:gd fmla="val 50000" name="adj"/>
            </a:avLst>
          </a:prstGeom>
          <a:solidFill>
            <a:schemeClr val="lt1"/>
          </a:solidFill>
          <a:ln cap="flat" cmpd="sng" w="1143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26" name="Google Shape;326;p39"/>
          <p:cNvSpPr/>
          <p:nvPr/>
        </p:nvSpPr>
        <p:spPr>
          <a:xfrm>
            <a:off x="3639450" y="6282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27" name="Google Shape;327;p39"/>
          <p:cNvSpPr/>
          <p:nvPr/>
        </p:nvSpPr>
        <p:spPr>
          <a:xfrm>
            <a:off x="5050475" y="23329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28" name="Google Shape;328;p39"/>
          <p:cNvSpPr/>
          <p:nvPr/>
        </p:nvSpPr>
        <p:spPr>
          <a:xfrm>
            <a:off x="2218900" y="23329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29" name="Google Shape;329;p39"/>
          <p:cNvSpPr txBox="1"/>
          <p:nvPr/>
        </p:nvSpPr>
        <p:spPr>
          <a:xfrm>
            <a:off x="4144950" y="862375"/>
            <a:ext cx="854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YOUR WILL</a:t>
            </a:r>
            <a:endParaRPr sz="1800">
              <a:solidFill>
                <a:schemeClr val="dk1"/>
              </a:solidFill>
              <a:latin typeface="Black Ops One"/>
              <a:ea typeface="Black Ops One"/>
              <a:cs typeface="Black Ops One"/>
              <a:sym typeface="Black Ops One"/>
            </a:endParaRPr>
          </a:p>
        </p:txBody>
      </p:sp>
      <p:sp>
        <p:nvSpPr>
          <p:cNvPr id="330" name="Google Shape;330;p39"/>
          <p:cNvSpPr txBox="1"/>
          <p:nvPr/>
        </p:nvSpPr>
        <p:spPr>
          <a:xfrm>
            <a:off x="2724400" y="2705675"/>
            <a:ext cx="85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MIND</a:t>
            </a:r>
            <a:endParaRPr sz="1800">
              <a:solidFill>
                <a:schemeClr val="dk1"/>
              </a:solidFill>
              <a:latin typeface="Black Ops One"/>
              <a:ea typeface="Black Ops One"/>
              <a:cs typeface="Black Ops One"/>
              <a:sym typeface="Black Ops One"/>
            </a:endParaRPr>
          </a:p>
        </p:txBody>
      </p:sp>
      <p:sp>
        <p:nvSpPr>
          <p:cNvPr id="331" name="Google Shape;331;p39"/>
          <p:cNvSpPr txBox="1"/>
          <p:nvPr/>
        </p:nvSpPr>
        <p:spPr>
          <a:xfrm>
            <a:off x="5466575" y="2705675"/>
            <a:ext cx="1032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HEART</a:t>
            </a:r>
            <a:endParaRPr sz="1800">
              <a:solidFill>
                <a:schemeClr val="dk1"/>
              </a:solidFill>
              <a:latin typeface="Black Ops One"/>
              <a:ea typeface="Black Ops One"/>
              <a:cs typeface="Black Ops One"/>
              <a:sym typeface="Black Ops One"/>
            </a:endParaRPr>
          </a:p>
        </p:txBody>
      </p:sp>
      <p:sp>
        <p:nvSpPr>
          <p:cNvPr id="332" name="Google Shape;332;p39"/>
          <p:cNvSpPr/>
          <p:nvPr/>
        </p:nvSpPr>
        <p:spPr>
          <a:xfrm>
            <a:off x="1458400" y="1498475"/>
            <a:ext cx="2120100" cy="1207200"/>
          </a:xfrm>
          <a:prstGeom prst="right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33" name="Google Shape;333;p39"/>
          <p:cNvSpPr/>
          <p:nvPr/>
        </p:nvSpPr>
        <p:spPr>
          <a:xfrm rot="10800000">
            <a:off x="5504550" y="1498475"/>
            <a:ext cx="2120100" cy="1207200"/>
          </a:xfrm>
          <a:prstGeom prst="right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34" name="Google Shape;334;p39"/>
          <p:cNvSpPr/>
          <p:nvPr/>
        </p:nvSpPr>
        <p:spPr>
          <a:xfrm rot="-5400000">
            <a:off x="3764400" y="3193975"/>
            <a:ext cx="1615200" cy="1980300"/>
          </a:xfrm>
          <a:prstGeom prst="right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35" name="Google Shape;335;p39"/>
          <p:cNvSpPr txBox="1"/>
          <p:nvPr/>
        </p:nvSpPr>
        <p:spPr>
          <a:xfrm>
            <a:off x="1668700" y="1871225"/>
            <a:ext cx="115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world</a:t>
            </a:r>
            <a:endParaRPr sz="1800">
              <a:solidFill>
                <a:schemeClr val="dk1"/>
              </a:solidFill>
              <a:latin typeface="Black Ops One"/>
              <a:ea typeface="Black Ops One"/>
              <a:cs typeface="Black Ops One"/>
              <a:sym typeface="Black Ops One"/>
            </a:endParaRPr>
          </a:p>
        </p:txBody>
      </p:sp>
      <p:sp>
        <p:nvSpPr>
          <p:cNvPr id="336" name="Google Shape;336;p39"/>
          <p:cNvSpPr txBox="1"/>
          <p:nvPr/>
        </p:nvSpPr>
        <p:spPr>
          <a:xfrm>
            <a:off x="6466350" y="1871225"/>
            <a:ext cx="115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flesh</a:t>
            </a:r>
            <a:endParaRPr sz="1800">
              <a:solidFill>
                <a:schemeClr val="dk1"/>
              </a:solidFill>
              <a:latin typeface="Black Ops One"/>
              <a:ea typeface="Black Ops One"/>
              <a:cs typeface="Black Ops One"/>
              <a:sym typeface="Black Ops One"/>
            </a:endParaRPr>
          </a:p>
        </p:txBody>
      </p:sp>
      <p:sp>
        <p:nvSpPr>
          <p:cNvPr id="337" name="Google Shape;337;p39"/>
          <p:cNvSpPr txBox="1"/>
          <p:nvPr/>
        </p:nvSpPr>
        <p:spPr>
          <a:xfrm>
            <a:off x="4174500" y="4201200"/>
            <a:ext cx="79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devil</a:t>
            </a:r>
            <a:endParaRPr sz="1800">
              <a:solidFill>
                <a:schemeClr val="dk1"/>
              </a:solidFill>
              <a:latin typeface="Black Ops One"/>
              <a:ea typeface="Black Ops One"/>
              <a:cs typeface="Black Ops One"/>
              <a:sym typeface="Black Ops One"/>
            </a:endParaRPr>
          </a:p>
        </p:txBody>
      </p:sp>
      <p:sp>
        <p:nvSpPr>
          <p:cNvPr id="338" name="Google Shape;338;p39"/>
          <p:cNvSpPr txBox="1"/>
          <p:nvPr/>
        </p:nvSpPr>
        <p:spPr>
          <a:xfrm>
            <a:off x="1045000" y="363200"/>
            <a:ext cx="1782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OPPOSING</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FORCES:</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0"/>
          <p:cNvSpPr txBox="1"/>
          <p:nvPr>
            <p:ph idx="1" type="body"/>
          </p:nvPr>
        </p:nvSpPr>
        <p:spPr>
          <a:xfrm>
            <a:off x="353525" y="302450"/>
            <a:ext cx="2193300" cy="3075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400"/>
              <a:t>MY TOP FIVE</a:t>
            </a:r>
            <a:endParaRPr sz="2400"/>
          </a:p>
          <a:p>
            <a:pPr indent="0" lvl="0" marL="0" rtl="0" algn="l">
              <a:spcBef>
                <a:spcPts val="1200"/>
              </a:spcBef>
              <a:spcAft>
                <a:spcPts val="0"/>
              </a:spcAft>
              <a:buNone/>
            </a:pPr>
            <a:r>
              <a:rPr lang="en" sz="2400"/>
              <a:t>NATURAL</a:t>
            </a:r>
            <a:endParaRPr sz="2400"/>
          </a:p>
          <a:p>
            <a:pPr indent="0" lvl="0" marL="0" rtl="0" algn="l">
              <a:spcBef>
                <a:spcPts val="1200"/>
              </a:spcBef>
              <a:spcAft>
                <a:spcPts val="1200"/>
              </a:spcAft>
              <a:buNone/>
            </a:pPr>
            <a:r>
              <a:rPr lang="en" sz="2400"/>
              <a:t>TALLENTS</a:t>
            </a:r>
            <a:endParaRPr sz="2400"/>
          </a:p>
        </p:txBody>
      </p:sp>
      <p:sp>
        <p:nvSpPr>
          <p:cNvPr id="344" name="Google Shape;344;p40"/>
          <p:cNvSpPr txBox="1"/>
          <p:nvPr/>
        </p:nvSpPr>
        <p:spPr>
          <a:xfrm>
            <a:off x="3123150" y="1512725"/>
            <a:ext cx="2897700" cy="20319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FUTURISTIC</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STRATEGIC</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ACTIVATOR</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LEARNER</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IDEATION</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1"/>
          <p:cNvSpPr/>
          <p:nvPr/>
        </p:nvSpPr>
        <p:spPr>
          <a:xfrm>
            <a:off x="1884650" y="412275"/>
            <a:ext cx="5153400" cy="3625200"/>
          </a:xfrm>
          <a:prstGeom prst="triangle">
            <a:avLst>
              <a:gd fmla="val 50000" name="adj"/>
            </a:avLst>
          </a:prstGeom>
          <a:solidFill>
            <a:schemeClr val="lt1"/>
          </a:solidFill>
          <a:ln cap="flat" cmpd="sng" w="1143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50" name="Google Shape;350;p41"/>
          <p:cNvSpPr/>
          <p:nvPr/>
        </p:nvSpPr>
        <p:spPr>
          <a:xfrm>
            <a:off x="3639450" y="6282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51" name="Google Shape;351;p41"/>
          <p:cNvSpPr/>
          <p:nvPr/>
        </p:nvSpPr>
        <p:spPr>
          <a:xfrm>
            <a:off x="5050475" y="23329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52" name="Google Shape;352;p41"/>
          <p:cNvSpPr/>
          <p:nvPr/>
        </p:nvSpPr>
        <p:spPr>
          <a:xfrm>
            <a:off x="2218900" y="2332925"/>
            <a:ext cx="18651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53" name="Google Shape;353;p41"/>
          <p:cNvSpPr txBox="1"/>
          <p:nvPr/>
        </p:nvSpPr>
        <p:spPr>
          <a:xfrm>
            <a:off x="4144950" y="862375"/>
            <a:ext cx="854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YOUR WILL</a:t>
            </a:r>
            <a:endParaRPr sz="1800">
              <a:solidFill>
                <a:schemeClr val="dk1"/>
              </a:solidFill>
              <a:latin typeface="Black Ops One"/>
              <a:ea typeface="Black Ops One"/>
              <a:cs typeface="Black Ops One"/>
              <a:sym typeface="Black Ops One"/>
            </a:endParaRPr>
          </a:p>
        </p:txBody>
      </p:sp>
      <p:sp>
        <p:nvSpPr>
          <p:cNvPr id="354" name="Google Shape;354;p41"/>
          <p:cNvSpPr txBox="1"/>
          <p:nvPr/>
        </p:nvSpPr>
        <p:spPr>
          <a:xfrm>
            <a:off x="2724400" y="2705675"/>
            <a:ext cx="85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MIND</a:t>
            </a:r>
            <a:endParaRPr sz="1800">
              <a:solidFill>
                <a:schemeClr val="dk1"/>
              </a:solidFill>
              <a:latin typeface="Black Ops One"/>
              <a:ea typeface="Black Ops One"/>
              <a:cs typeface="Black Ops One"/>
              <a:sym typeface="Black Ops One"/>
            </a:endParaRPr>
          </a:p>
        </p:txBody>
      </p:sp>
      <p:sp>
        <p:nvSpPr>
          <p:cNvPr id="355" name="Google Shape;355;p41"/>
          <p:cNvSpPr txBox="1"/>
          <p:nvPr/>
        </p:nvSpPr>
        <p:spPr>
          <a:xfrm>
            <a:off x="5466575" y="2705675"/>
            <a:ext cx="1032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HEART</a:t>
            </a:r>
            <a:endParaRPr sz="1800">
              <a:solidFill>
                <a:schemeClr val="dk1"/>
              </a:solidFill>
              <a:latin typeface="Black Ops One"/>
              <a:ea typeface="Black Ops One"/>
              <a:cs typeface="Black Ops One"/>
              <a:sym typeface="Black Ops One"/>
            </a:endParaRPr>
          </a:p>
        </p:txBody>
      </p:sp>
      <p:sp>
        <p:nvSpPr>
          <p:cNvPr id="356" name="Google Shape;356;p41"/>
          <p:cNvSpPr/>
          <p:nvPr/>
        </p:nvSpPr>
        <p:spPr>
          <a:xfrm>
            <a:off x="1458400" y="1498475"/>
            <a:ext cx="2120100" cy="1207200"/>
          </a:xfrm>
          <a:prstGeom prst="right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57" name="Google Shape;357;p41"/>
          <p:cNvSpPr/>
          <p:nvPr/>
        </p:nvSpPr>
        <p:spPr>
          <a:xfrm rot="10800000">
            <a:off x="5504550" y="1498475"/>
            <a:ext cx="2120100" cy="1207200"/>
          </a:xfrm>
          <a:prstGeom prst="right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58" name="Google Shape;358;p41"/>
          <p:cNvSpPr/>
          <p:nvPr/>
        </p:nvSpPr>
        <p:spPr>
          <a:xfrm rot="-5400000">
            <a:off x="3764400" y="3193975"/>
            <a:ext cx="1615200" cy="1980300"/>
          </a:xfrm>
          <a:prstGeom prst="right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59" name="Google Shape;359;p41"/>
          <p:cNvSpPr txBox="1"/>
          <p:nvPr/>
        </p:nvSpPr>
        <p:spPr>
          <a:xfrm>
            <a:off x="1668700" y="1871225"/>
            <a:ext cx="115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world</a:t>
            </a:r>
            <a:endParaRPr sz="1800">
              <a:solidFill>
                <a:schemeClr val="dk1"/>
              </a:solidFill>
              <a:latin typeface="Black Ops One"/>
              <a:ea typeface="Black Ops One"/>
              <a:cs typeface="Black Ops One"/>
              <a:sym typeface="Black Ops One"/>
            </a:endParaRPr>
          </a:p>
        </p:txBody>
      </p:sp>
      <p:sp>
        <p:nvSpPr>
          <p:cNvPr id="360" name="Google Shape;360;p41"/>
          <p:cNvSpPr txBox="1"/>
          <p:nvPr/>
        </p:nvSpPr>
        <p:spPr>
          <a:xfrm>
            <a:off x="6466350" y="1871225"/>
            <a:ext cx="115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flesh</a:t>
            </a:r>
            <a:endParaRPr sz="1800">
              <a:solidFill>
                <a:schemeClr val="dk1"/>
              </a:solidFill>
              <a:latin typeface="Black Ops One"/>
              <a:ea typeface="Black Ops One"/>
              <a:cs typeface="Black Ops One"/>
              <a:sym typeface="Black Ops One"/>
            </a:endParaRPr>
          </a:p>
        </p:txBody>
      </p:sp>
      <p:sp>
        <p:nvSpPr>
          <p:cNvPr id="361" name="Google Shape;361;p41"/>
          <p:cNvSpPr txBox="1"/>
          <p:nvPr/>
        </p:nvSpPr>
        <p:spPr>
          <a:xfrm>
            <a:off x="4174500" y="4201200"/>
            <a:ext cx="79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devil</a:t>
            </a:r>
            <a:endParaRPr sz="1800">
              <a:solidFill>
                <a:schemeClr val="dk1"/>
              </a:solidFill>
              <a:latin typeface="Black Ops One"/>
              <a:ea typeface="Black Ops One"/>
              <a:cs typeface="Black Ops One"/>
              <a:sym typeface="Black Ops One"/>
            </a:endParaRPr>
          </a:p>
        </p:txBody>
      </p:sp>
      <p:sp>
        <p:nvSpPr>
          <p:cNvPr id="362" name="Google Shape;362;p41"/>
          <p:cNvSpPr txBox="1"/>
          <p:nvPr/>
        </p:nvSpPr>
        <p:spPr>
          <a:xfrm>
            <a:off x="1045000" y="363200"/>
            <a:ext cx="1782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OPPOSING</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FORCES:</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2"/>
          <p:cNvSpPr txBox="1"/>
          <p:nvPr>
            <p:ph idx="1" type="body"/>
          </p:nvPr>
        </p:nvSpPr>
        <p:spPr>
          <a:xfrm>
            <a:off x="311700" y="2022075"/>
            <a:ext cx="8520600" cy="2546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300"/>
              <a:t>45.  </a:t>
            </a:r>
            <a:r>
              <a:rPr lang="en" sz="2100">
                <a:solidFill>
                  <a:srgbClr val="FF0000"/>
                </a:solidFill>
                <a:highlight>
                  <a:srgbClr val="FFFFFF"/>
                </a:highlight>
              </a:rPr>
              <a:t>A good person produces good out of the good stored up in his heart. An evil person produces evil out of the evil stored up in his heart, for his mouth speaks from the overflow of the heart</a:t>
            </a:r>
            <a:r>
              <a:rPr lang="en" sz="2100">
                <a:highlight>
                  <a:srgbClr val="FFFFFF"/>
                </a:highlight>
              </a:rPr>
              <a:t>.</a:t>
            </a:r>
            <a:endParaRPr sz="2100">
              <a:highlight>
                <a:srgbClr val="FFFFFF"/>
              </a:highlight>
            </a:endParaRPr>
          </a:p>
          <a:p>
            <a:pPr indent="0" lvl="0" marL="0" rtl="0" algn="l">
              <a:lnSpc>
                <a:spcPct val="100000"/>
              </a:lnSpc>
              <a:spcBef>
                <a:spcPts val="1200"/>
              </a:spcBef>
              <a:spcAft>
                <a:spcPts val="0"/>
              </a:spcAft>
              <a:buNone/>
            </a:pPr>
            <a:r>
              <a:t/>
            </a:r>
            <a:endParaRPr sz="2100">
              <a:highlight>
                <a:srgbClr val="FFFFFF"/>
              </a:highlight>
            </a:endParaRPr>
          </a:p>
          <a:p>
            <a:pPr indent="0" lvl="0" marL="0" rtl="0" algn="l">
              <a:lnSpc>
                <a:spcPct val="100000"/>
              </a:lnSpc>
              <a:spcBef>
                <a:spcPts val="1200"/>
              </a:spcBef>
              <a:spcAft>
                <a:spcPts val="1200"/>
              </a:spcAft>
              <a:buNone/>
            </a:pPr>
            <a:r>
              <a:rPr lang="en" sz="2100">
                <a:highlight>
                  <a:srgbClr val="FFFFFF"/>
                </a:highlight>
              </a:rPr>
              <a:t>Luke 6:45</a:t>
            </a:r>
            <a:endParaRPr sz="2100">
              <a:highlight>
                <a:srgbClr val="FFFFFF"/>
              </a:highlight>
            </a:endParaRPr>
          </a:p>
        </p:txBody>
      </p:sp>
      <p:sp>
        <p:nvSpPr>
          <p:cNvPr id="368" name="Google Shape;368;p42"/>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9" name="Google Shape;369;p42"/>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3"/>
          <p:cNvSpPr txBox="1"/>
          <p:nvPr>
            <p:ph idx="1" type="body"/>
          </p:nvPr>
        </p:nvSpPr>
        <p:spPr>
          <a:xfrm>
            <a:off x="311700" y="1512750"/>
            <a:ext cx="8520600" cy="21180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2300"/>
              <a:t>45.  </a:t>
            </a:r>
            <a:r>
              <a:rPr lang="en" sz="2100">
                <a:solidFill>
                  <a:srgbClr val="FF0000"/>
                </a:solidFill>
                <a:highlight>
                  <a:srgbClr val="FFFFFF"/>
                </a:highlight>
              </a:rPr>
              <a:t>A good person produces good out of the good stored up in his heart. An evil person produces evil out of the evil stored up in his heart, for his mouth speaks from the overflow of the heart</a:t>
            </a:r>
            <a:r>
              <a:rPr lang="en" sz="2100">
                <a:highlight>
                  <a:srgbClr val="FFFFFF"/>
                </a:highlight>
              </a:rPr>
              <a:t>.</a:t>
            </a:r>
            <a:endParaRPr sz="2100">
              <a:highlight>
                <a:srgbClr val="FFFFFF"/>
              </a:highlight>
            </a:endParaRPr>
          </a:p>
          <a:p>
            <a:pPr indent="0" lvl="0" marL="0" rtl="0" algn="l">
              <a:lnSpc>
                <a:spcPct val="100000"/>
              </a:lnSpc>
              <a:spcBef>
                <a:spcPts val="1200"/>
              </a:spcBef>
              <a:spcAft>
                <a:spcPts val="0"/>
              </a:spcAft>
              <a:buNone/>
            </a:pPr>
            <a:r>
              <a:t/>
            </a:r>
            <a:endParaRPr sz="2100">
              <a:highlight>
                <a:srgbClr val="FFFFFF"/>
              </a:highlight>
            </a:endParaRPr>
          </a:p>
          <a:p>
            <a:pPr indent="0" lvl="0" marL="0" rtl="0" algn="l">
              <a:lnSpc>
                <a:spcPct val="100000"/>
              </a:lnSpc>
              <a:spcBef>
                <a:spcPts val="1200"/>
              </a:spcBef>
              <a:spcAft>
                <a:spcPts val="1200"/>
              </a:spcAft>
              <a:buNone/>
            </a:pPr>
            <a:r>
              <a:rPr lang="en" sz="2100">
                <a:highlight>
                  <a:srgbClr val="FFFFFF"/>
                </a:highlight>
              </a:rPr>
              <a:t>Luke 6:45</a:t>
            </a:r>
            <a:endParaRPr sz="2100">
              <a:highlight>
                <a:srgbClr val="FFFFFF"/>
              </a:highlight>
            </a:endParaRPr>
          </a:p>
        </p:txBody>
      </p:sp>
      <p:sp>
        <p:nvSpPr>
          <p:cNvPr id="375" name="Google Shape;375;p43"/>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76" name="Google Shape;376;p43"/>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
        <p:nvSpPr>
          <p:cNvPr id="377" name="Google Shape;377;p43"/>
          <p:cNvSpPr txBox="1"/>
          <p:nvPr/>
        </p:nvSpPr>
        <p:spPr>
          <a:xfrm>
            <a:off x="616200" y="3904550"/>
            <a:ext cx="7911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TRANSLATION:  YOUR NATURAL ACTIONS AND DECISIONS WILL BE BASED ON YOUR HEART’S FOCUS.</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7"/>
          <p:cNvSpPr txBox="1"/>
          <p:nvPr>
            <p:ph idx="1" type="subTitle"/>
          </p:nvPr>
        </p:nvSpPr>
        <p:spPr>
          <a:xfrm>
            <a:off x="213800" y="2175450"/>
            <a:ext cx="8520600" cy="792600"/>
          </a:xfrm>
          <a:prstGeom prst="rect">
            <a:avLst/>
          </a:prstGeom>
        </p:spPr>
        <p:txBody>
          <a:bodyPr anchorCtr="0" anchor="t" bIns="91425" lIns="91425" spcFirstLastPara="1" rIns="91425" wrap="square" tIns="91425">
            <a:normAutofit fontScale="85000" lnSpcReduction="10000"/>
          </a:bodyPr>
          <a:lstStyle/>
          <a:p>
            <a:pPr indent="0" lvl="0" marL="0" rtl="0" algn="ctr">
              <a:spcBef>
                <a:spcPts val="0"/>
              </a:spcBef>
              <a:spcAft>
                <a:spcPts val="0"/>
              </a:spcAft>
              <a:buClr>
                <a:schemeClr val="dk1"/>
              </a:buClr>
              <a:buSzPts val="935"/>
              <a:buFont typeface="Arial"/>
              <a:buNone/>
            </a:pPr>
            <a:r>
              <a:rPr lang="en" sz="5200"/>
              <a:t>“</a:t>
            </a:r>
            <a:r>
              <a:rPr lang="en" sz="5200"/>
              <a:t>THE CASE FOR PASSION”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4"/>
          <p:cNvSpPr txBox="1"/>
          <p:nvPr>
            <p:ph idx="1" type="body"/>
          </p:nvPr>
        </p:nvSpPr>
        <p:spPr>
          <a:xfrm>
            <a:off x="557050" y="1238950"/>
            <a:ext cx="8520600" cy="34164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1200"/>
              </a:spcAft>
              <a:buNone/>
            </a:pPr>
            <a:r>
              <a:rPr lang="en" sz="2300"/>
              <a:t>	</a:t>
            </a:r>
            <a:endParaRPr sz="2300"/>
          </a:p>
        </p:txBody>
      </p:sp>
      <p:sp>
        <p:nvSpPr>
          <p:cNvPr id="383" name="Google Shape;383;p44"/>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84" name="Google Shape;384;p44"/>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
        <p:nvSpPr>
          <p:cNvPr id="385" name="Google Shape;385;p44"/>
          <p:cNvSpPr/>
          <p:nvPr/>
        </p:nvSpPr>
        <p:spPr>
          <a:xfrm>
            <a:off x="1141350" y="2296925"/>
            <a:ext cx="6861300" cy="942300"/>
          </a:xfrm>
          <a:prstGeom prst="bracePair">
            <a:avLst/>
          </a:prstGeom>
          <a:noFill/>
          <a:ln cap="flat" cmpd="sng" w="1143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86" name="Google Shape;386;p44"/>
          <p:cNvSpPr txBox="1"/>
          <p:nvPr/>
        </p:nvSpPr>
        <p:spPr>
          <a:xfrm>
            <a:off x="1460400" y="2491025"/>
            <a:ext cx="622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WHAT’S YOUR HEART’S FOCUS?</a:t>
            </a:r>
            <a:endParaRPr sz="2400">
              <a:solidFill>
                <a:schemeClr val="dk1"/>
              </a:solidFill>
              <a:latin typeface="Black Ops One"/>
              <a:ea typeface="Black Ops One"/>
              <a:cs typeface="Black Ops One"/>
              <a:sym typeface="Black Ops One"/>
            </a:endParaRPr>
          </a:p>
        </p:txBody>
      </p:sp>
      <p:sp>
        <p:nvSpPr>
          <p:cNvPr id="387" name="Google Shape;387;p44"/>
          <p:cNvSpPr/>
          <p:nvPr/>
        </p:nvSpPr>
        <p:spPr>
          <a:xfrm>
            <a:off x="7528750" y="2179125"/>
            <a:ext cx="942300" cy="1228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5"/>
          <p:cNvSpPr txBox="1"/>
          <p:nvPr>
            <p:ph idx="1" type="body"/>
          </p:nvPr>
        </p:nvSpPr>
        <p:spPr>
          <a:xfrm>
            <a:off x="311700" y="1238950"/>
            <a:ext cx="8520600" cy="3416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700">
                <a:solidFill>
                  <a:srgbClr val="181818"/>
                </a:solidFill>
                <a:highlight>
                  <a:srgbClr val="FFFFFF"/>
                </a:highlight>
              </a:rPr>
              <a:t>“Apparently, then, our lifelong nostalgia, our longing to be reunited with something in the universe from which we now feel cut off, to be on the inside of some door which we have always seen from the outside, is no mere neurotic fancy, but the truest index of our real situation. And to be at last summoned inside would be both glory and honour beyond all our merits and also the healing of that old ache.”</a:t>
            </a:r>
            <a:endParaRPr sz="1700">
              <a:highlight>
                <a:srgbClr val="FFFFFF"/>
              </a:highlight>
            </a:endParaRPr>
          </a:p>
          <a:p>
            <a:pPr indent="0" lvl="0" marL="0" rtl="0" algn="l">
              <a:spcBef>
                <a:spcPts val="1200"/>
              </a:spcBef>
              <a:spcAft>
                <a:spcPts val="0"/>
              </a:spcAft>
              <a:buNone/>
            </a:pPr>
            <a:r>
              <a:t/>
            </a:r>
            <a:endParaRPr sz="1500">
              <a:highlight>
                <a:srgbClr val="FFFFFF"/>
              </a:highlight>
            </a:endParaRPr>
          </a:p>
          <a:p>
            <a:pPr indent="0" lvl="0" marL="0" rtl="0" algn="l">
              <a:spcBef>
                <a:spcPts val="1200"/>
              </a:spcBef>
              <a:spcAft>
                <a:spcPts val="1200"/>
              </a:spcAft>
              <a:buNone/>
            </a:pPr>
            <a:r>
              <a:rPr lang="en" sz="1500">
                <a:highlight>
                  <a:srgbClr val="FFFFFF"/>
                </a:highlight>
              </a:rPr>
              <a:t>												C.S Lewis</a:t>
            </a:r>
            <a:endParaRPr sz="1500">
              <a:highlight>
                <a:srgbClr val="FFFFFF"/>
              </a:highlight>
            </a:endParaRPr>
          </a:p>
        </p:txBody>
      </p:sp>
      <p:sp>
        <p:nvSpPr>
          <p:cNvPr id="393" name="Google Shape;393;p45"/>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94" name="Google Shape;394;p45"/>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READING SUGGESTION (A MUST IN THIS CASE)</a:t>
            </a:r>
            <a:endParaRPr/>
          </a:p>
        </p:txBody>
      </p:sp>
      <p:sp>
        <p:nvSpPr>
          <p:cNvPr id="400" name="Google Shape;400;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“WILD AT HEART” </a:t>
            </a:r>
            <a:endParaRPr sz="2300"/>
          </a:p>
          <a:p>
            <a:pPr indent="0" lvl="0" marL="0" rtl="0" algn="l">
              <a:spcBef>
                <a:spcPts val="1200"/>
              </a:spcBef>
              <a:spcAft>
                <a:spcPts val="1200"/>
              </a:spcAft>
              <a:buNone/>
            </a:pPr>
            <a:r>
              <a:rPr lang="en" sz="2300"/>
              <a:t>BY JOHN ELDERGE</a:t>
            </a:r>
            <a:endParaRPr sz="2300"/>
          </a:p>
        </p:txBody>
      </p:sp>
      <p:pic>
        <p:nvPicPr>
          <p:cNvPr id="401" name="Google Shape;401;p46"/>
          <p:cNvPicPr preferRelativeResize="0"/>
          <p:nvPr/>
        </p:nvPicPr>
        <p:blipFill>
          <a:blip r:embed="rId3">
            <a:alphaModFix/>
          </a:blip>
          <a:stretch>
            <a:fillRect/>
          </a:stretch>
        </p:blipFill>
        <p:spPr>
          <a:xfrm>
            <a:off x="4957375" y="1246175"/>
            <a:ext cx="2095500" cy="3228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7"/>
          <p:cNvSpPr txBox="1"/>
          <p:nvPr>
            <p:ph idx="1" type="body"/>
          </p:nvPr>
        </p:nvSpPr>
        <p:spPr>
          <a:xfrm>
            <a:off x="1992625" y="1707950"/>
            <a:ext cx="6036600" cy="2947500"/>
          </a:xfrm>
          <a:prstGeom prst="rect">
            <a:avLst/>
          </a:prstGeom>
        </p:spPr>
        <p:txBody>
          <a:bodyPr anchorCtr="0" anchor="t" bIns="91425" lIns="91425" spcFirstLastPara="1" rIns="91425" wrap="square" tIns="91425">
            <a:normAutofit/>
          </a:bodyPr>
          <a:lstStyle/>
          <a:p>
            <a:pPr indent="-412750" lvl="0" marL="457200" rtl="0" algn="l">
              <a:lnSpc>
                <a:spcPct val="150000"/>
              </a:lnSpc>
              <a:spcBef>
                <a:spcPts val="0"/>
              </a:spcBef>
              <a:spcAft>
                <a:spcPts val="0"/>
              </a:spcAft>
              <a:buSzPts val="2900"/>
              <a:buChar char="●"/>
            </a:pPr>
            <a:r>
              <a:rPr lang="en" sz="2900"/>
              <a:t>A BATTLE TO FIGHT</a:t>
            </a:r>
            <a:endParaRPr sz="2900"/>
          </a:p>
          <a:p>
            <a:pPr indent="-412750" lvl="0" marL="457200" rtl="0" algn="l">
              <a:lnSpc>
                <a:spcPct val="150000"/>
              </a:lnSpc>
              <a:spcBef>
                <a:spcPts val="0"/>
              </a:spcBef>
              <a:spcAft>
                <a:spcPts val="0"/>
              </a:spcAft>
              <a:buSzPts val="2900"/>
              <a:buChar char="●"/>
            </a:pPr>
            <a:r>
              <a:rPr lang="en" sz="2900"/>
              <a:t>AN ADVENTURE TO LIVE</a:t>
            </a:r>
            <a:endParaRPr sz="2900"/>
          </a:p>
          <a:p>
            <a:pPr indent="-412750" lvl="0" marL="457200" rtl="0" algn="l">
              <a:lnSpc>
                <a:spcPct val="150000"/>
              </a:lnSpc>
              <a:spcBef>
                <a:spcPts val="0"/>
              </a:spcBef>
              <a:spcAft>
                <a:spcPts val="0"/>
              </a:spcAft>
              <a:buSzPts val="2900"/>
              <a:buChar char="●"/>
            </a:pPr>
            <a:r>
              <a:rPr lang="en" sz="2900"/>
              <a:t>A BEAUTY TO RESCUE</a:t>
            </a:r>
            <a:endParaRPr sz="2900"/>
          </a:p>
        </p:txBody>
      </p:sp>
      <p:sp>
        <p:nvSpPr>
          <p:cNvPr id="407" name="Google Shape;407;p47"/>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08" name="Google Shape;408;p47"/>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
        <p:nvSpPr>
          <p:cNvPr id="409" name="Google Shape;409;p47"/>
          <p:cNvSpPr txBox="1"/>
          <p:nvPr/>
        </p:nvSpPr>
        <p:spPr>
          <a:xfrm>
            <a:off x="1011025" y="598775"/>
            <a:ext cx="5653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latin typeface="Black Ops One"/>
                <a:ea typeface="Black Ops One"/>
                <a:cs typeface="Black Ops One"/>
                <a:sym typeface="Black Ops One"/>
              </a:rPr>
              <a:t>THE MASCULINE HEART…</a:t>
            </a:r>
            <a:endParaRPr sz="2600">
              <a:solidFill>
                <a:schemeClr val="dk1"/>
              </a:solidFill>
              <a:latin typeface="Black Ops One"/>
              <a:ea typeface="Black Ops One"/>
              <a:cs typeface="Black Ops One"/>
              <a:sym typeface="Black Ops On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8"/>
          <p:cNvSpPr txBox="1"/>
          <p:nvPr>
            <p:ph type="title"/>
          </p:nvPr>
        </p:nvSpPr>
        <p:spPr>
          <a:xfrm>
            <a:off x="311700"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POWER OF THE FATHER”</a:t>
            </a:r>
            <a:endParaRPr/>
          </a:p>
        </p:txBody>
      </p:sp>
      <p:sp>
        <p:nvSpPr>
          <p:cNvPr id="415" name="Google Shape;415;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21" name="Google Shape;421;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highlight>
                  <a:srgbClr val="FFFFFF"/>
                </a:highlight>
              </a:rPr>
              <a:t>16 </a:t>
            </a:r>
            <a:r>
              <a:rPr lang="en" sz="2000">
                <a:highlight>
                  <a:srgbClr val="FFFFFF"/>
                </a:highlight>
              </a:rPr>
              <a:t>When Jesus was baptized, he went up immediately from the water. The heavens suddenly opened for him, and he saw the Spirit of God descending like a dove and coming down on him. </a:t>
            </a:r>
            <a:r>
              <a:rPr b="1" lang="en" sz="2000">
                <a:highlight>
                  <a:srgbClr val="FFFFFF"/>
                </a:highlight>
              </a:rPr>
              <a:t>17 </a:t>
            </a:r>
            <a:r>
              <a:rPr lang="en" sz="2000">
                <a:highlight>
                  <a:srgbClr val="FFFFFF"/>
                </a:highlight>
              </a:rPr>
              <a:t>And a voice from heaven said, “</a:t>
            </a:r>
            <a:r>
              <a:rPr lang="en" sz="2000">
                <a:solidFill>
                  <a:srgbClr val="666666"/>
                </a:solidFill>
                <a:highlight>
                  <a:srgbClr val="FFFFFF"/>
                </a:highlight>
              </a:rPr>
              <a:t>This is my beloved Son, with whom I am well-pleased.</a:t>
            </a:r>
            <a:r>
              <a:rPr lang="en" sz="2000">
                <a:highlight>
                  <a:srgbClr val="FFFFFF"/>
                </a:highlight>
              </a:rPr>
              <a:t>”</a:t>
            </a:r>
            <a:endParaRPr sz="2000">
              <a:highlight>
                <a:srgbClr val="FFFFFF"/>
              </a:highlight>
            </a:endParaRPr>
          </a:p>
          <a:p>
            <a:pPr indent="0" lvl="0" marL="0" rtl="0" algn="l">
              <a:spcBef>
                <a:spcPts val="1200"/>
              </a:spcBef>
              <a:spcAft>
                <a:spcPts val="0"/>
              </a:spcAft>
              <a:buNone/>
            </a:pPr>
            <a:r>
              <a:t/>
            </a:r>
            <a:endParaRPr sz="2000">
              <a:highlight>
                <a:srgbClr val="FFFFFF"/>
              </a:highlight>
            </a:endParaRPr>
          </a:p>
          <a:p>
            <a:pPr indent="0" lvl="0" marL="0" rtl="0" algn="l">
              <a:spcBef>
                <a:spcPts val="1200"/>
              </a:spcBef>
              <a:spcAft>
                <a:spcPts val="1200"/>
              </a:spcAft>
              <a:buNone/>
            </a:pPr>
            <a:r>
              <a:rPr lang="en" sz="2000">
                <a:highlight>
                  <a:srgbClr val="FFFFFF"/>
                </a:highlight>
              </a:rPr>
              <a:t>Matthew 3:16-17</a:t>
            </a:r>
            <a:endParaRPr sz="2000">
              <a:highlight>
                <a:srgbClr val="FFFFFF"/>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27" name="Google Shape;427;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highlight>
                  <a:srgbClr val="FFFFFF"/>
                </a:highlight>
              </a:rPr>
              <a:t>3 </a:t>
            </a:r>
            <a:r>
              <a:rPr lang="en" sz="2000">
                <a:highlight>
                  <a:srgbClr val="FFFFFF"/>
                </a:highlight>
              </a:rPr>
              <a:t>Then the tempter approached him and said, “If you are the Son of God, tell these stones to become bread.”</a:t>
            </a:r>
            <a:endParaRPr sz="2000">
              <a:highlight>
                <a:srgbClr val="FFFFFF"/>
              </a:highlight>
            </a:endParaRPr>
          </a:p>
          <a:p>
            <a:pPr indent="0" lvl="0" marL="0" rtl="0" algn="l">
              <a:spcBef>
                <a:spcPts val="1200"/>
              </a:spcBef>
              <a:spcAft>
                <a:spcPts val="0"/>
              </a:spcAft>
              <a:buNone/>
            </a:pPr>
            <a:r>
              <a:t/>
            </a:r>
            <a:endParaRPr sz="2000">
              <a:highlight>
                <a:srgbClr val="FFFFFF"/>
              </a:highlight>
            </a:endParaRPr>
          </a:p>
          <a:p>
            <a:pPr indent="0" lvl="0" marL="0" rtl="0" algn="l">
              <a:spcBef>
                <a:spcPts val="1200"/>
              </a:spcBef>
              <a:spcAft>
                <a:spcPts val="1200"/>
              </a:spcAft>
              <a:buNone/>
            </a:pPr>
            <a:r>
              <a:rPr lang="en" sz="2000">
                <a:highlight>
                  <a:srgbClr val="FFFFFF"/>
                </a:highlight>
              </a:rPr>
              <a:t>MATTHEW 4:3</a:t>
            </a:r>
            <a:endParaRPr sz="2000">
              <a:highlight>
                <a:srgbClr val="FFFFFF"/>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33" name="Google Shape;433;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b="1" lang="en" sz="2000">
                <a:highlight>
                  <a:srgbClr val="FFFFFF"/>
                </a:highlight>
              </a:rPr>
              <a:t>5 </a:t>
            </a:r>
            <a:r>
              <a:rPr lang="en" sz="2000">
                <a:highlight>
                  <a:srgbClr val="FFFFFF"/>
                </a:highlight>
              </a:rPr>
              <a:t>Then the devil took him to the holy city, had him stand on the pinnacle of the temple, </a:t>
            </a:r>
            <a:r>
              <a:rPr b="1" lang="en" sz="2000">
                <a:highlight>
                  <a:srgbClr val="FFFFFF"/>
                </a:highlight>
              </a:rPr>
              <a:t>6 </a:t>
            </a:r>
            <a:r>
              <a:rPr lang="en" sz="2000">
                <a:highlight>
                  <a:srgbClr val="FFFFFF"/>
                </a:highlight>
              </a:rPr>
              <a:t>and said to him, “If you are the Son of God, throw yourself down. For it is written:</a:t>
            </a:r>
            <a:endParaRPr sz="2000">
              <a:highlight>
                <a:srgbClr val="FFFFFF"/>
              </a:highlight>
            </a:endParaRPr>
          </a:p>
          <a:p>
            <a:pPr indent="0" lvl="0" marL="508000" rtl="0" algn="l">
              <a:spcBef>
                <a:spcPts val="1200"/>
              </a:spcBef>
              <a:spcAft>
                <a:spcPts val="0"/>
              </a:spcAft>
              <a:buNone/>
            </a:pPr>
            <a:r>
              <a:rPr lang="en" sz="2000">
                <a:highlight>
                  <a:srgbClr val="FFFFFF"/>
                </a:highlight>
              </a:rPr>
              <a:t>He will give his angels orders concerning you,</a:t>
            </a:r>
            <a:br>
              <a:rPr lang="en" sz="2000">
                <a:highlight>
                  <a:srgbClr val="FFFFFF"/>
                </a:highlight>
              </a:rPr>
            </a:br>
            <a:r>
              <a:rPr lang="en" sz="2000">
                <a:highlight>
                  <a:srgbClr val="FFFFFF"/>
                </a:highlight>
              </a:rPr>
              <a:t>and they will support you with their hands</a:t>
            </a:r>
            <a:br>
              <a:rPr lang="en" sz="2000">
                <a:highlight>
                  <a:srgbClr val="FFFFFF"/>
                </a:highlight>
              </a:rPr>
            </a:br>
            <a:r>
              <a:rPr lang="en" sz="2000">
                <a:highlight>
                  <a:srgbClr val="FFFFFF"/>
                </a:highlight>
              </a:rPr>
              <a:t>so that you will not strike</a:t>
            </a:r>
            <a:br>
              <a:rPr lang="en" sz="2000">
                <a:highlight>
                  <a:srgbClr val="FFFFFF"/>
                </a:highlight>
              </a:rPr>
            </a:br>
            <a:r>
              <a:rPr lang="en" sz="2000">
                <a:highlight>
                  <a:srgbClr val="FFFFFF"/>
                </a:highlight>
              </a:rPr>
              <a:t>your foot against a stone.”</a:t>
            </a:r>
            <a:endParaRPr sz="2000">
              <a:highlight>
                <a:srgbClr val="FFFFFF"/>
              </a:highlight>
            </a:endParaRPr>
          </a:p>
          <a:p>
            <a:pPr indent="0" lvl="0" marL="508000" rtl="0" algn="l">
              <a:spcBef>
                <a:spcPts val="1100"/>
              </a:spcBef>
              <a:spcAft>
                <a:spcPts val="0"/>
              </a:spcAft>
              <a:buClr>
                <a:schemeClr val="dk1"/>
              </a:buClr>
              <a:buSzPts val="1100"/>
              <a:buFont typeface="Arial"/>
              <a:buNone/>
            </a:pPr>
            <a:r>
              <a:t/>
            </a:r>
            <a:endParaRPr sz="2000">
              <a:highlight>
                <a:srgbClr val="FFFFFF"/>
              </a:highlight>
            </a:endParaRPr>
          </a:p>
          <a:p>
            <a:pPr indent="0" lvl="0" marL="0" rtl="0" algn="l">
              <a:spcBef>
                <a:spcPts val="1100"/>
              </a:spcBef>
              <a:spcAft>
                <a:spcPts val="1200"/>
              </a:spcAft>
              <a:buNone/>
            </a:pPr>
            <a:r>
              <a:rPr lang="en"/>
              <a:t>Matthew 4:5-6</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39" name="Google Shape;439;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highlight>
                  <a:srgbClr val="FFFFFF"/>
                </a:highlight>
              </a:rPr>
              <a:t>8 </a:t>
            </a:r>
            <a:r>
              <a:rPr lang="en" sz="2000">
                <a:highlight>
                  <a:srgbClr val="FFFFFF"/>
                </a:highlight>
              </a:rPr>
              <a:t>Again, the devil took him to a very high mountain and showed him all the kingdoms of the world and their splendor. </a:t>
            </a:r>
            <a:r>
              <a:rPr b="1" lang="en" sz="2000">
                <a:highlight>
                  <a:srgbClr val="FFFFFF"/>
                </a:highlight>
              </a:rPr>
              <a:t>9 </a:t>
            </a:r>
            <a:r>
              <a:rPr lang="en" sz="2000">
                <a:highlight>
                  <a:srgbClr val="FFFFFF"/>
                </a:highlight>
              </a:rPr>
              <a:t>And he said to him, “I will give you all these things if you will fall down and worship me.”</a:t>
            </a:r>
            <a:endParaRPr sz="2000">
              <a:highlight>
                <a:srgbClr val="FFFFFF"/>
              </a:highlight>
            </a:endParaRPr>
          </a:p>
          <a:p>
            <a:pPr indent="0" lvl="0" marL="0" rtl="0" algn="l">
              <a:spcBef>
                <a:spcPts val="1200"/>
              </a:spcBef>
              <a:spcAft>
                <a:spcPts val="0"/>
              </a:spcAft>
              <a:buNone/>
            </a:pPr>
            <a:r>
              <a:t/>
            </a:r>
            <a:endParaRPr sz="2000">
              <a:highlight>
                <a:srgbClr val="FFFFFF"/>
              </a:highlight>
            </a:endParaRPr>
          </a:p>
          <a:p>
            <a:pPr indent="0" lvl="0" marL="0" rtl="0" algn="l">
              <a:spcBef>
                <a:spcPts val="1200"/>
              </a:spcBef>
              <a:spcAft>
                <a:spcPts val="1200"/>
              </a:spcAft>
              <a:buNone/>
            </a:pPr>
            <a:r>
              <a:rPr lang="en" sz="2000">
                <a:highlight>
                  <a:srgbClr val="FFFFFF"/>
                </a:highlight>
              </a:rPr>
              <a:t>MATTHEW 4:8-9</a:t>
            </a:r>
            <a:endParaRPr sz="2000">
              <a:highlight>
                <a:srgbClr val="FFFFFF"/>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45" name="Google Shape;445;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55000"/>
              <a:buFont typeface="Arial"/>
              <a:buNone/>
            </a:pPr>
            <a:r>
              <a:rPr lang="en" sz="2000">
                <a:highlight>
                  <a:srgbClr val="FFFFFF"/>
                </a:highlight>
              </a:rPr>
              <a:t>The Spirit of the Lord </a:t>
            </a:r>
            <a:r>
              <a:rPr lang="en" sz="2000" cap="small">
                <a:highlight>
                  <a:srgbClr val="FFFFFF"/>
                </a:highlight>
              </a:rPr>
              <a:t>GOD</a:t>
            </a:r>
            <a:r>
              <a:rPr lang="en" sz="2000">
                <a:highlight>
                  <a:srgbClr val="FFFFFF"/>
                </a:highlight>
              </a:rPr>
              <a:t> is on me,</a:t>
            </a:r>
            <a:endParaRPr sz="2000">
              <a:highlight>
                <a:srgbClr val="FFFFFF"/>
              </a:highlight>
            </a:endParaRPr>
          </a:p>
          <a:p>
            <a:pPr indent="0" lvl="0" marL="0" rtl="0" algn="l">
              <a:spcBef>
                <a:spcPts val="1200"/>
              </a:spcBef>
              <a:spcAft>
                <a:spcPts val="0"/>
              </a:spcAft>
              <a:buClr>
                <a:schemeClr val="dk1"/>
              </a:buClr>
              <a:buSzPct val="55000"/>
              <a:buFont typeface="Arial"/>
              <a:buNone/>
            </a:pPr>
            <a:r>
              <a:rPr lang="en" sz="2000">
                <a:highlight>
                  <a:srgbClr val="FFFFFF"/>
                </a:highlight>
              </a:rPr>
              <a:t>because the </a:t>
            </a:r>
            <a:r>
              <a:rPr lang="en" sz="2000" cap="small">
                <a:highlight>
                  <a:srgbClr val="FFFFFF"/>
                </a:highlight>
              </a:rPr>
              <a:t>LORD</a:t>
            </a:r>
            <a:r>
              <a:rPr lang="en" sz="2000">
                <a:highlight>
                  <a:srgbClr val="FFFFFF"/>
                </a:highlight>
              </a:rPr>
              <a:t> has anointed me</a:t>
            </a:r>
            <a:endParaRPr sz="2000">
              <a:highlight>
                <a:srgbClr val="FFFFFF"/>
              </a:highlight>
            </a:endParaRPr>
          </a:p>
          <a:p>
            <a:pPr indent="0" lvl="0" marL="0" rtl="0" algn="l">
              <a:spcBef>
                <a:spcPts val="1200"/>
              </a:spcBef>
              <a:spcAft>
                <a:spcPts val="0"/>
              </a:spcAft>
              <a:buClr>
                <a:schemeClr val="dk1"/>
              </a:buClr>
              <a:buSzPct val="55000"/>
              <a:buFont typeface="Arial"/>
              <a:buNone/>
            </a:pPr>
            <a:r>
              <a:rPr lang="en" sz="2000">
                <a:highlight>
                  <a:srgbClr val="FFFFFF"/>
                </a:highlight>
              </a:rPr>
              <a:t>to bring good news to the poor.</a:t>
            </a:r>
            <a:endParaRPr sz="2000">
              <a:highlight>
                <a:srgbClr val="FFFFFF"/>
              </a:highlight>
            </a:endParaRPr>
          </a:p>
          <a:p>
            <a:pPr indent="0" lvl="0" marL="0" rtl="0" algn="l">
              <a:spcBef>
                <a:spcPts val="1200"/>
              </a:spcBef>
              <a:spcAft>
                <a:spcPts val="0"/>
              </a:spcAft>
              <a:buClr>
                <a:schemeClr val="dk1"/>
              </a:buClr>
              <a:buSzPct val="55000"/>
              <a:buFont typeface="Arial"/>
              <a:buNone/>
            </a:pPr>
            <a:r>
              <a:rPr lang="en" sz="2000">
                <a:highlight>
                  <a:srgbClr val="FFFFFF"/>
                </a:highlight>
              </a:rPr>
              <a:t>He has sent me to heal the brokenhearted,</a:t>
            </a:r>
            <a:endParaRPr sz="2000">
              <a:highlight>
                <a:srgbClr val="FFFFFF"/>
              </a:highlight>
            </a:endParaRPr>
          </a:p>
          <a:p>
            <a:pPr indent="0" lvl="0" marL="0" rtl="0" algn="l">
              <a:spcBef>
                <a:spcPts val="1200"/>
              </a:spcBef>
              <a:spcAft>
                <a:spcPts val="0"/>
              </a:spcAft>
              <a:buClr>
                <a:schemeClr val="dk1"/>
              </a:buClr>
              <a:buSzPct val="55000"/>
              <a:buFont typeface="Arial"/>
              <a:buNone/>
            </a:pPr>
            <a:r>
              <a:rPr lang="en" sz="2000">
                <a:highlight>
                  <a:srgbClr val="FFFFFF"/>
                </a:highlight>
              </a:rPr>
              <a:t>to proclaim liberty to the captives</a:t>
            </a:r>
            <a:endParaRPr sz="2000">
              <a:highlight>
                <a:srgbClr val="FFFFFF"/>
              </a:highlight>
            </a:endParaRPr>
          </a:p>
          <a:p>
            <a:pPr indent="0" lvl="0" marL="0" rtl="0" algn="l">
              <a:spcBef>
                <a:spcPts val="1200"/>
              </a:spcBef>
              <a:spcAft>
                <a:spcPts val="0"/>
              </a:spcAft>
              <a:buNone/>
            </a:pPr>
            <a:r>
              <a:rPr lang="en" sz="2000">
                <a:highlight>
                  <a:srgbClr val="FFFFFF"/>
                </a:highlight>
              </a:rPr>
              <a:t>and freedom to the prisoners;</a:t>
            </a:r>
            <a:endParaRPr sz="2000">
              <a:highlight>
                <a:srgbClr val="FFFFFF"/>
              </a:highlight>
            </a:endParaRPr>
          </a:p>
          <a:p>
            <a:pPr indent="0" lvl="0" marL="0" rtl="0" algn="l">
              <a:spcBef>
                <a:spcPts val="1200"/>
              </a:spcBef>
              <a:spcAft>
                <a:spcPts val="0"/>
              </a:spcAft>
              <a:buNone/>
            </a:pPr>
            <a:r>
              <a:t/>
            </a:r>
            <a:endParaRPr sz="2000">
              <a:highlight>
                <a:srgbClr val="FFFFFF"/>
              </a:highlight>
            </a:endParaRPr>
          </a:p>
          <a:p>
            <a:pPr indent="0" lvl="0" marL="0" rtl="0" algn="l">
              <a:spcBef>
                <a:spcPts val="1200"/>
              </a:spcBef>
              <a:spcAft>
                <a:spcPts val="1200"/>
              </a:spcAft>
              <a:buNone/>
            </a:pPr>
            <a:r>
              <a:rPr lang="en" sz="2000">
                <a:highlight>
                  <a:srgbClr val="FFFFFF"/>
                </a:highlight>
              </a:rPr>
              <a:t>ISAIAH 61:1</a:t>
            </a:r>
            <a:endParaRPr sz="2000">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8"/>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800"/>
              <a:t>KINGDOM CALLING CONVERGENCE</a:t>
            </a:r>
            <a:endParaRPr sz="2800">
              <a:latin typeface="Black Ops One"/>
              <a:ea typeface="Black Ops One"/>
              <a:cs typeface="Black Ops One"/>
              <a:sym typeface="Black Ops One"/>
            </a:endParaRPr>
          </a:p>
        </p:txBody>
      </p:sp>
      <p:sp>
        <p:nvSpPr>
          <p:cNvPr id="78" name="Google Shape;78;p18"/>
          <p:cNvSpPr/>
          <p:nvPr/>
        </p:nvSpPr>
        <p:spPr>
          <a:xfrm>
            <a:off x="3351820" y="1022679"/>
            <a:ext cx="2066400" cy="20574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79" name="Google Shape;79;p18"/>
          <p:cNvSpPr/>
          <p:nvPr/>
        </p:nvSpPr>
        <p:spPr>
          <a:xfrm>
            <a:off x="2596795" y="2018089"/>
            <a:ext cx="1975200" cy="19659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80" name="Google Shape;80;p18"/>
          <p:cNvSpPr/>
          <p:nvPr/>
        </p:nvSpPr>
        <p:spPr>
          <a:xfrm>
            <a:off x="4051156" y="2018089"/>
            <a:ext cx="1965900" cy="19659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81" name="Google Shape;81;p18"/>
          <p:cNvSpPr txBox="1"/>
          <p:nvPr/>
        </p:nvSpPr>
        <p:spPr>
          <a:xfrm>
            <a:off x="2837550" y="29332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p:txBody>
      </p:sp>
      <p:sp>
        <p:nvSpPr>
          <p:cNvPr id="82" name="Google Shape;82;p18"/>
          <p:cNvSpPr txBox="1"/>
          <p:nvPr/>
        </p:nvSpPr>
        <p:spPr>
          <a:xfrm>
            <a:off x="4745675" y="29332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p:txBody>
      </p:sp>
      <p:sp>
        <p:nvSpPr>
          <p:cNvPr id="83" name="Google Shape;83;p18"/>
          <p:cNvSpPr txBox="1"/>
          <p:nvPr/>
        </p:nvSpPr>
        <p:spPr>
          <a:xfrm>
            <a:off x="3694425" y="1617888"/>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FATHER’S LEGACY:</a:t>
            </a:r>
            <a:endParaRPr/>
          </a:p>
          <a:p>
            <a:pPr indent="0" lvl="0" marL="0" rtl="0" algn="l">
              <a:spcBef>
                <a:spcPts val="0"/>
              </a:spcBef>
              <a:spcAft>
                <a:spcPts val="0"/>
              </a:spcAft>
              <a:buNone/>
            </a:pPr>
            <a:r>
              <a:t/>
            </a:r>
            <a:endParaRPr/>
          </a:p>
        </p:txBody>
      </p:sp>
      <p:sp>
        <p:nvSpPr>
          <p:cNvPr id="451" name="Google Shape;451;p54"/>
          <p:cNvSpPr txBox="1"/>
          <p:nvPr>
            <p:ph idx="1" type="body"/>
          </p:nvPr>
        </p:nvSpPr>
        <p:spPr>
          <a:xfrm>
            <a:off x="311700" y="2002425"/>
            <a:ext cx="8520600" cy="256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THE BLESSING…</a:t>
            </a:r>
            <a:endParaRPr sz="2500"/>
          </a:p>
          <a:p>
            <a:pPr indent="0" lvl="0" marL="0" rtl="0" algn="l">
              <a:spcBef>
                <a:spcPts val="1200"/>
              </a:spcBef>
              <a:spcAft>
                <a:spcPts val="1200"/>
              </a:spcAft>
              <a:buNone/>
            </a:pPr>
            <a:r>
              <a:rPr lang="en" sz="2500"/>
              <a:t>							…OR THE CURSE</a:t>
            </a:r>
            <a:endParaRPr sz="25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THE CURSE: </a:t>
            </a:r>
            <a:r>
              <a:rPr lang="en" sz="2022"/>
              <a:t>INFECTING THE HEART</a:t>
            </a:r>
            <a:endParaRPr sz="2022"/>
          </a:p>
        </p:txBody>
      </p:sp>
      <p:sp>
        <p:nvSpPr>
          <p:cNvPr id="457" name="Google Shape;457;p55"/>
          <p:cNvSpPr/>
          <p:nvPr/>
        </p:nvSpPr>
        <p:spPr>
          <a:xfrm>
            <a:off x="549675" y="105030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58" name="Google Shape;458;p55"/>
          <p:cNvSpPr txBox="1"/>
          <p:nvPr/>
        </p:nvSpPr>
        <p:spPr>
          <a:xfrm>
            <a:off x="947175" y="1148250"/>
            <a:ext cx="109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WOUND</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THE CURSE: </a:t>
            </a:r>
            <a:r>
              <a:rPr lang="en" sz="2022"/>
              <a:t>INFECTING THE HEART</a:t>
            </a:r>
            <a:endParaRPr sz="2022"/>
          </a:p>
        </p:txBody>
      </p:sp>
      <p:sp>
        <p:nvSpPr>
          <p:cNvPr id="464" name="Google Shape;464;p56"/>
          <p:cNvSpPr/>
          <p:nvPr/>
        </p:nvSpPr>
        <p:spPr>
          <a:xfrm>
            <a:off x="549675" y="105030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65" name="Google Shape;465;p56"/>
          <p:cNvSpPr txBox="1"/>
          <p:nvPr/>
        </p:nvSpPr>
        <p:spPr>
          <a:xfrm>
            <a:off x="947175" y="1148250"/>
            <a:ext cx="109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WOUND</a:t>
            </a:r>
            <a:endParaRPr sz="1800">
              <a:solidFill>
                <a:schemeClr val="dk1"/>
              </a:solidFill>
              <a:latin typeface="Black Ops One"/>
              <a:ea typeface="Black Ops One"/>
              <a:cs typeface="Black Ops One"/>
              <a:sym typeface="Black Ops One"/>
            </a:endParaRPr>
          </a:p>
        </p:txBody>
      </p:sp>
      <p:sp>
        <p:nvSpPr>
          <p:cNvPr id="466" name="Google Shape;466;p56"/>
          <p:cNvSpPr/>
          <p:nvPr/>
        </p:nvSpPr>
        <p:spPr>
          <a:xfrm>
            <a:off x="2046675" y="224295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67" name="Google Shape;467;p56"/>
          <p:cNvSpPr/>
          <p:nvPr/>
        </p:nvSpPr>
        <p:spPr>
          <a:xfrm rot="5400000">
            <a:off x="1128825" y="1806325"/>
            <a:ext cx="942300" cy="8106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68" name="Google Shape;468;p56"/>
          <p:cNvSpPr txBox="1"/>
          <p:nvPr/>
        </p:nvSpPr>
        <p:spPr>
          <a:xfrm>
            <a:off x="2336325" y="2202300"/>
            <a:ext cx="1315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Message</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(lie)</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THE CURSE: </a:t>
            </a:r>
            <a:r>
              <a:rPr lang="en" sz="2022"/>
              <a:t>INFECTING THE HEART</a:t>
            </a:r>
            <a:endParaRPr sz="2022"/>
          </a:p>
        </p:txBody>
      </p:sp>
      <p:sp>
        <p:nvSpPr>
          <p:cNvPr id="474" name="Google Shape;474;p57"/>
          <p:cNvSpPr/>
          <p:nvPr/>
        </p:nvSpPr>
        <p:spPr>
          <a:xfrm>
            <a:off x="549675" y="105030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75" name="Google Shape;475;p57"/>
          <p:cNvSpPr txBox="1"/>
          <p:nvPr/>
        </p:nvSpPr>
        <p:spPr>
          <a:xfrm>
            <a:off x="947175" y="1148250"/>
            <a:ext cx="109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WOUND</a:t>
            </a:r>
            <a:endParaRPr sz="1800">
              <a:solidFill>
                <a:schemeClr val="dk1"/>
              </a:solidFill>
              <a:latin typeface="Black Ops One"/>
              <a:ea typeface="Black Ops One"/>
              <a:cs typeface="Black Ops One"/>
              <a:sym typeface="Black Ops One"/>
            </a:endParaRPr>
          </a:p>
        </p:txBody>
      </p:sp>
      <p:sp>
        <p:nvSpPr>
          <p:cNvPr id="476" name="Google Shape;476;p57"/>
          <p:cNvSpPr/>
          <p:nvPr/>
        </p:nvSpPr>
        <p:spPr>
          <a:xfrm>
            <a:off x="2005275" y="220870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77" name="Google Shape;477;p57"/>
          <p:cNvSpPr/>
          <p:nvPr/>
        </p:nvSpPr>
        <p:spPr>
          <a:xfrm rot="5400000">
            <a:off x="1128825" y="1806325"/>
            <a:ext cx="942300" cy="8106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78" name="Google Shape;478;p57"/>
          <p:cNvSpPr txBox="1"/>
          <p:nvPr/>
        </p:nvSpPr>
        <p:spPr>
          <a:xfrm>
            <a:off x="2336325" y="2202300"/>
            <a:ext cx="1315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Message</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(lie)</a:t>
            </a:r>
            <a:endParaRPr sz="1800">
              <a:solidFill>
                <a:schemeClr val="dk1"/>
              </a:solidFill>
              <a:latin typeface="Black Ops One"/>
              <a:ea typeface="Black Ops One"/>
              <a:cs typeface="Black Ops One"/>
              <a:sym typeface="Black Ops One"/>
            </a:endParaRPr>
          </a:p>
        </p:txBody>
      </p:sp>
      <p:sp>
        <p:nvSpPr>
          <p:cNvPr id="479" name="Google Shape;479;p57"/>
          <p:cNvSpPr/>
          <p:nvPr/>
        </p:nvSpPr>
        <p:spPr>
          <a:xfrm>
            <a:off x="3651525" y="327875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80" name="Google Shape;480;p57"/>
          <p:cNvSpPr/>
          <p:nvPr/>
        </p:nvSpPr>
        <p:spPr>
          <a:xfrm rot="5400000">
            <a:off x="2775075" y="2932150"/>
            <a:ext cx="942300" cy="8106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81" name="Google Shape;481;p57"/>
          <p:cNvSpPr txBox="1"/>
          <p:nvPr/>
        </p:nvSpPr>
        <p:spPr>
          <a:xfrm>
            <a:off x="3958500" y="3376700"/>
            <a:ext cx="122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The vow</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THE CURSE: </a:t>
            </a:r>
            <a:r>
              <a:rPr lang="en" sz="2022"/>
              <a:t>INFECTING THE HEART</a:t>
            </a:r>
            <a:endParaRPr sz="2022"/>
          </a:p>
        </p:txBody>
      </p:sp>
      <p:sp>
        <p:nvSpPr>
          <p:cNvPr id="487" name="Google Shape;487;p58"/>
          <p:cNvSpPr/>
          <p:nvPr/>
        </p:nvSpPr>
        <p:spPr>
          <a:xfrm>
            <a:off x="549675" y="105030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88" name="Google Shape;488;p58"/>
          <p:cNvSpPr txBox="1"/>
          <p:nvPr/>
        </p:nvSpPr>
        <p:spPr>
          <a:xfrm>
            <a:off x="947175" y="1148250"/>
            <a:ext cx="109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WOUND</a:t>
            </a:r>
            <a:endParaRPr sz="1800">
              <a:solidFill>
                <a:schemeClr val="dk1"/>
              </a:solidFill>
              <a:latin typeface="Black Ops One"/>
              <a:ea typeface="Black Ops One"/>
              <a:cs typeface="Black Ops One"/>
              <a:sym typeface="Black Ops One"/>
            </a:endParaRPr>
          </a:p>
        </p:txBody>
      </p:sp>
      <p:sp>
        <p:nvSpPr>
          <p:cNvPr id="489" name="Google Shape;489;p58"/>
          <p:cNvSpPr/>
          <p:nvPr/>
        </p:nvSpPr>
        <p:spPr>
          <a:xfrm>
            <a:off x="2005275" y="220870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90" name="Google Shape;490;p58"/>
          <p:cNvSpPr/>
          <p:nvPr/>
        </p:nvSpPr>
        <p:spPr>
          <a:xfrm rot="5400000">
            <a:off x="1128825" y="1806325"/>
            <a:ext cx="942300" cy="8106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91" name="Google Shape;491;p58"/>
          <p:cNvSpPr txBox="1"/>
          <p:nvPr/>
        </p:nvSpPr>
        <p:spPr>
          <a:xfrm>
            <a:off x="2336325" y="2202300"/>
            <a:ext cx="1315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Message</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(lie)</a:t>
            </a:r>
            <a:endParaRPr sz="1800">
              <a:solidFill>
                <a:schemeClr val="dk1"/>
              </a:solidFill>
              <a:latin typeface="Black Ops One"/>
              <a:ea typeface="Black Ops One"/>
              <a:cs typeface="Black Ops One"/>
              <a:sym typeface="Black Ops One"/>
            </a:endParaRPr>
          </a:p>
        </p:txBody>
      </p:sp>
      <p:sp>
        <p:nvSpPr>
          <p:cNvPr id="492" name="Google Shape;492;p58"/>
          <p:cNvSpPr/>
          <p:nvPr/>
        </p:nvSpPr>
        <p:spPr>
          <a:xfrm>
            <a:off x="3651525" y="327875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93" name="Google Shape;493;p58"/>
          <p:cNvSpPr/>
          <p:nvPr/>
        </p:nvSpPr>
        <p:spPr>
          <a:xfrm rot="5400000">
            <a:off x="2775075" y="2932150"/>
            <a:ext cx="942300" cy="8106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94" name="Google Shape;494;p58"/>
          <p:cNvSpPr txBox="1"/>
          <p:nvPr/>
        </p:nvSpPr>
        <p:spPr>
          <a:xfrm>
            <a:off x="3958500" y="3376700"/>
            <a:ext cx="122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The vow</a:t>
            </a:r>
            <a:endParaRPr sz="1800">
              <a:solidFill>
                <a:schemeClr val="dk1"/>
              </a:solidFill>
              <a:latin typeface="Black Ops One"/>
              <a:ea typeface="Black Ops One"/>
              <a:cs typeface="Black Ops One"/>
              <a:sym typeface="Black Ops One"/>
            </a:endParaRPr>
          </a:p>
        </p:txBody>
      </p:sp>
      <p:sp>
        <p:nvSpPr>
          <p:cNvPr id="495" name="Google Shape;495;p58"/>
          <p:cNvSpPr/>
          <p:nvPr/>
        </p:nvSpPr>
        <p:spPr>
          <a:xfrm>
            <a:off x="5256675" y="4305675"/>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96" name="Google Shape;496;p58"/>
          <p:cNvSpPr/>
          <p:nvPr/>
        </p:nvSpPr>
        <p:spPr>
          <a:xfrm rot="5400000">
            <a:off x="4380225" y="4002200"/>
            <a:ext cx="942300" cy="8106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97" name="Google Shape;497;p58"/>
          <p:cNvSpPr txBox="1"/>
          <p:nvPr/>
        </p:nvSpPr>
        <p:spPr>
          <a:xfrm>
            <a:off x="5457600" y="4265025"/>
            <a:ext cx="1364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The false self</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03" name="Google Shape;503;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t>
            </a:r>
            <a:r>
              <a:rPr lang="en"/>
              <a:t>This is a pain I mostly hide,</a:t>
            </a:r>
            <a:endParaRPr/>
          </a:p>
          <a:p>
            <a:pPr indent="0" lvl="0" marL="0" rtl="0" algn="l">
              <a:spcBef>
                <a:spcPts val="1200"/>
              </a:spcBef>
              <a:spcAft>
                <a:spcPts val="0"/>
              </a:spcAft>
              <a:buNone/>
            </a:pPr>
            <a:r>
              <a:rPr lang="en"/>
              <a:t>but ties of blood, or seed, endure,</a:t>
            </a:r>
            <a:endParaRPr/>
          </a:p>
          <a:p>
            <a:pPr indent="0" lvl="0" marL="0" rtl="0" algn="l">
              <a:spcBef>
                <a:spcPts val="1200"/>
              </a:spcBef>
              <a:spcAft>
                <a:spcPts val="0"/>
              </a:spcAft>
              <a:buNone/>
            </a:pPr>
            <a:r>
              <a:rPr lang="en"/>
              <a:t>and even now I feel inside,</a:t>
            </a:r>
            <a:endParaRPr/>
          </a:p>
          <a:p>
            <a:pPr indent="0" lvl="0" marL="0" rtl="0" algn="l">
              <a:spcBef>
                <a:spcPts val="1200"/>
              </a:spcBef>
              <a:spcAft>
                <a:spcPts val="0"/>
              </a:spcAft>
              <a:buNone/>
            </a:pPr>
            <a:r>
              <a:rPr lang="en"/>
              <a:t>the hunger for his outstretched hand,</a:t>
            </a:r>
            <a:endParaRPr/>
          </a:p>
          <a:p>
            <a:pPr indent="0" lvl="0" marL="0" rtl="0" algn="l">
              <a:spcBef>
                <a:spcPts val="1200"/>
              </a:spcBef>
              <a:spcAft>
                <a:spcPts val="0"/>
              </a:spcAft>
              <a:buNone/>
            </a:pPr>
            <a:r>
              <a:rPr lang="en"/>
              <a:t>a man’s embrace to take me in,</a:t>
            </a:r>
            <a:endParaRPr/>
          </a:p>
          <a:p>
            <a:pPr indent="0" lvl="0" marL="0" rtl="0" algn="l">
              <a:spcBef>
                <a:spcPts val="1200"/>
              </a:spcBef>
              <a:spcAft>
                <a:spcPts val="0"/>
              </a:spcAft>
              <a:buNone/>
            </a:pPr>
            <a:r>
              <a:rPr lang="en"/>
              <a:t>the need for just a word of praise.”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Jimmy Carter “I Want to Share My Father’s World”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0"/>
          <p:cNvSpPr txBox="1"/>
          <p:nvPr>
            <p:ph type="title"/>
          </p:nvPr>
        </p:nvSpPr>
        <p:spPr>
          <a:xfrm>
            <a:off x="496718"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“FINDING YOUR NEW NAME”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1"/>
          <p:cNvSpPr txBox="1"/>
          <p:nvPr>
            <p:ph idx="1" type="body"/>
          </p:nvPr>
        </p:nvSpPr>
        <p:spPr>
          <a:xfrm>
            <a:off x="182187" y="1214148"/>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17 “L</a:t>
            </a:r>
            <a:r>
              <a:rPr lang="en"/>
              <a:t>et anyone who has ears to hear listen to what the Spirit says to the churches</a:t>
            </a:r>
            <a:r>
              <a:rPr lang="en"/>
              <a:t>. To the one who conquers, I will give some of the hidden manna.  I will also give him a white stone, and on the stone a new name is inscribed that no one knows except the one who receives it.”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Jesus (Revelation 2:17)</a:t>
            </a:r>
            <a:endParaRPr/>
          </a:p>
        </p:txBody>
      </p:sp>
      <p:sp>
        <p:nvSpPr>
          <p:cNvPr id="514" name="Google Shape;514;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NEW NAMES IN THE BIBLE</a:t>
            </a:r>
            <a:endParaRPr/>
          </a:p>
        </p:txBody>
      </p:sp>
      <p:sp>
        <p:nvSpPr>
          <p:cNvPr id="520" name="Google Shape;520;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1200"/>
              </a:spcBef>
              <a:spcAft>
                <a:spcPts val="0"/>
              </a:spcAft>
              <a:buNone/>
            </a:pPr>
            <a:r>
              <a:rPr lang="en"/>
              <a:t>  ABRAM————ABRAHAM</a:t>
            </a:r>
            <a:endParaRPr/>
          </a:p>
          <a:p>
            <a:pPr indent="457200" lvl="0" marL="2286000" rtl="0" algn="l">
              <a:spcBef>
                <a:spcPts val="1200"/>
              </a:spcBef>
              <a:spcAft>
                <a:spcPts val="0"/>
              </a:spcAft>
              <a:buNone/>
            </a:pPr>
            <a:r>
              <a:rPr lang="en"/>
              <a:t>      SARI————SARAH</a:t>
            </a:r>
            <a:endParaRPr/>
          </a:p>
          <a:p>
            <a:pPr indent="457200" lvl="0" marL="2286000" rtl="0" algn="l">
              <a:spcBef>
                <a:spcPts val="1200"/>
              </a:spcBef>
              <a:spcAft>
                <a:spcPts val="0"/>
              </a:spcAft>
              <a:buNone/>
            </a:pPr>
            <a:r>
              <a:rPr lang="en"/>
              <a:t>   JACOB————ISRAEL</a:t>
            </a:r>
            <a:endParaRPr/>
          </a:p>
          <a:p>
            <a:pPr indent="457200" lvl="0" marL="2286000" rtl="0" algn="l">
              <a:spcBef>
                <a:spcPts val="1200"/>
              </a:spcBef>
              <a:spcAft>
                <a:spcPts val="0"/>
              </a:spcAft>
              <a:buNone/>
            </a:pPr>
            <a:r>
              <a:rPr lang="en"/>
              <a:t>   SIMON————PETER</a:t>
            </a:r>
            <a:endParaRPr/>
          </a:p>
          <a:p>
            <a:pPr indent="457200" lvl="0" marL="2286000" rtl="0" algn="l">
              <a:spcBef>
                <a:spcPts val="1200"/>
              </a:spcBef>
              <a:spcAft>
                <a:spcPts val="1200"/>
              </a:spcAft>
              <a:buNone/>
            </a:pPr>
            <a:r>
              <a:rPr lang="en"/>
              <a:t>JOSEPH————BARNABAS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3"/>
          <p:cNvSpPr txBox="1"/>
          <p:nvPr>
            <p:ph type="title"/>
          </p:nvPr>
        </p:nvSpPr>
        <p:spPr>
          <a:xfrm>
            <a:off x="311700" y="579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YOUR ”NEW NAME”</a:t>
            </a:r>
            <a:endParaRPr/>
          </a:p>
        </p:txBody>
      </p:sp>
      <p:sp>
        <p:nvSpPr>
          <p:cNvPr id="526" name="Google Shape;526;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a:p>
            <a:pPr indent="457200" lvl="0" marL="1828800" rtl="0" algn="l">
              <a:spcBef>
                <a:spcPts val="1200"/>
              </a:spcBef>
              <a:spcAft>
                <a:spcPts val="0"/>
              </a:spcAft>
              <a:buNone/>
            </a:pPr>
            <a:r>
              <a:rPr lang="en"/>
              <a:t>-“Wild at Heart”</a:t>
            </a:r>
            <a:endParaRPr/>
          </a:p>
          <a:p>
            <a:pPr indent="0" lvl="0" marL="0" rtl="0" algn="l">
              <a:spcBef>
                <a:spcPts val="1200"/>
              </a:spcBef>
              <a:spcAft>
                <a:spcPts val="0"/>
              </a:spcAft>
              <a:buNone/>
            </a:pPr>
            <a:r>
              <a:rPr lang="en"/>
              <a:t>						Your NEW name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-Battle Ready</a:t>
            </a:r>
            <a:endParaRPr/>
          </a:p>
          <a:p>
            <a:pPr indent="0" lvl="0" marL="0" rtl="0" algn="l">
              <a:spcBef>
                <a:spcPts val="1200"/>
              </a:spcBef>
              <a:spcAft>
                <a:spcPts val="1200"/>
              </a:spcAft>
              <a:buNone/>
            </a:pPr>
            <a:r>
              <a:rPr lang="en"/>
              <a:t>						Life Mission and Kingdom Calling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800"/>
              <a:t>KINGDOM CALLING CONVERGENCE</a:t>
            </a:r>
            <a:endParaRPr sz="2800">
              <a:latin typeface="Black Ops One"/>
              <a:ea typeface="Black Ops One"/>
              <a:cs typeface="Black Ops One"/>
              <a:sym typeface="Black Ops One"/>
            </a:endParaRPr>
          </a:p>
        </p:txBody>
      </p:sp>
      <p:sp>
        <p:nvSpPr>
          <p:cNvPr id="89" name="Google Shape;89;p19"/>
          <p:cNvSpPr/>
          <p:nvPr/>
        </p:nvSpPr>
        <p:spPr>
          <a:xfrm>
            <a:off x="3351820" y="1022679"/>
            <a:ext cx="2066400" cy="20574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90" name="Google Shape;90;p19"/>
          <p:cNvSpPr/>
          <p:nvPr/>
        </p:nvSpPr>
        <p:spPr>
          <a:xfrm>
            <a:off x="2596795" y="2018089"/>
            <a:ext cx="1975200" cy="19659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91" name="Google Shape;91;p19"/>
          <p:cNvSpPr/>
          <p:nvPr/>
        </p:nvSpPr>
        <p:spPr>
          <a:xfrm>
            <a:off x="4051156" y="2018089"/>
            <a:ext cx="1965900" cy="19659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92" name="Google Shape;92;p19"/>
          <p:cNvSpPr txBox="1"/>
          <p:nvPr/>
        </p:nvSpPr>
        <p:spPr>
          <a:xfrm>
            <a:off x="2837550" y="29332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p:txBody>
      </p:sp>
      <p:sp>
        <p:nvSpPr>
          <p:cNvPr id="93" name="Google Shape;93;p19"/>
          <p:cNvSpPr txBox="1"/>
          <p:nvPr/>
        </p:nvSpPr>
        <p:spPr>
          <a:xfrm>
            <a:off x="4745675" y="29332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p:txBody>
      </p:sp>
      <p:sp>
        <p:nvSpPr>
          <p:cNvPr id="94" name="Google Shape;94;p19"/>
          <p:cNvSpPr txBox="1"/>
          <p:nvPr/>
        </p:nvSpPr>
        <p:spPr>
          <a:xfrm>
            <a:off x="3694425" y="1617888"/>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p:txBody>
      </p:sp>
      <p:sp>
        <p:nvSpPr>
          <p:cNvPr id="95" name="Google Shape;95;p19"/>
          <p:cNvSpPr/>
          <p:nvPr/>
        </p:nvSpPr>
        <p:spPr>
          <a:xfrm>
            <a:off x="2966425" y="22879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96" name="Google Shape;96;p19"/>
          <p:cNvSpPr/>
          <p:nvPr/>
        </p:nvSpPr>
        <p:spPr>
          <a:xfrm>
            <a:off x="4877500" y="17286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97" name="Google Shape;97;p19"/>
          <p:cNvSpPr/>
          <p:nvPr/>
        </p:nvSpPr>
        <p:spPr>
          <a:xfrm>
            <a:off x="3971850" y="12250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98" name="Google Shape;98;p19"/>
          <p:cNvSpPr/>
          <p:nvPr/>
        </p:nvSpPr>
        <p:spPr>
          <a:xfrm>
            <a:off x="3427800" y="32948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99" name="Google Shape;99;p19"/>
          <p:cNvSpPr/>
          <p:nvPr/>
        </p:nvSpPr>
        <p:spPr>
          <a:xfrm>
            <a:off x="5075625" y="35786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00" name="Google Shape;100;p19"/>
          <p:cNvSpPr/>
          <p:nvPr/>
        </p:nvSpPr>
        <p:spPr>
          <a:xfrm>
            <a:off x="5461275" y="27200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01" name="Google Shape;101;p19"/>
          <p:cNvSpPr/>
          <p:nvPr/>
        </p:nvSpPr>
        <p:spPr>
          <a:xfrm>
            <a:off x="3741000" y="25102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02" name="Google Shape;102;p19"/>
          <p:cNvSpPr/>
          <p:nvPr/>
        </p:nvSpPr>
        <p:spPr>
          <a:xfrm>
            <a:off x="4877500" y="24042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03" name="Google Shape;103;p19"/>
          <p:cNvSpPr/>
          <p:nvPr/>
        </p:nvSpPr>
        <p:spPr>
          <a:xfrm>
            <a:off x="4202163" y="31674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04" name="Google Shape;104;p19"/>
          <p:cNvSpPr/>
          <p:nvPr/>
        </p:nvSpPr>
        <p:spPr>
          <a:xfrm>
            <a:off x="4243338" y="26880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05" name="Google Shape;105;p19"/>
          <p:cNvSpPr/>
          <p:nvPr/>
        </p:nvSpPr>
        <p:spPr>
          <a:xfrm>
            <a:off x="4556550" y="35786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06" name="Google Shape;106;p19"/>
          <p:cNvSpPr/>
          <p:nvPr/>
        </p:nvSpPr>
        <p:spPr>
          <a:xfrm>
            <a:off x="4102200" y="20181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07" name="Google Shape;107;p19"/>
          <p:cNvSpPr/>
          <p:nvPr/>
        </p:nvSpPr>
        <p:spPr>
          <a:xfrm>
            <a:off x="4415400" y="22879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08" name="Google Shape;108;p19"/>
          <p:cNvSpPr/>
          <p:nvPr/>
        </p:nvSpPr>
        <p:spPr>
          <a:xfrm>
            <a:off x="3427800" y="20181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09" name="Google Shape;109;p19"/>
          <p:cNvSpPr/>
          <p:nvPr/>
        </p:nvSpPr>
        <p:spPr>
          <a:xfrm>
            <a:off x="5479425" y="32333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10" name="Google Shape;110;p19"/>
          <p:cNvSpPr/>
          <p:nvPr/>
        </p:nvSpPr>
        <p:spPr>
          <a:xfrm>
            <a:off x="2966425" y="33760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11" name="Google Shape;111;p19"/>
          <p:cNvSpPr/>
          <p:nvPr/>
        </p:nvSpPr>
        <p:spPr>
          <a:xfrm>
            <a:off x="3257400" y="1874388"/>
            <a:ext cx="1280400" cy="1136100"/>
          </a:xfrm>
          <a:prstGeom prst="star5">
            <a:avLst>
              <a:gd fmla="val 19098" name="adj"/>
              <a:gd fmla="val 105146" name="hf"/>
              <a:gd fmla="val 110557" name="vf"/>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12" name="Google Shape;112;p19"/>
          <p:cNvSpPr txBox="1"/>
          <p:nvPr/>
        </p:nvSpPr>
        <p:spPr>
          <a:xfrm>
            <a:off x="3281100" y="2244813"/>
            <a:ext cx="123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00"/>
                </a:solidFill>
                <a:latin typeface="Black Ops One"/>
                <a:ea typeface="Black Ops One"/>
                <a:cs typeface="Black Ops One"/>
                <a:sym typeface="Black Ops One"/>
              </a:rPr>
              <a:t>CAREER</a:t>
            </a:r>
            <a:endParaRPr sz="1800">
              <a:solidFill>
                <a:srgbClr val="000000"/>
              </a:solidFill>
              <a:latin typeface="Black Ops One"/>
              <a:ea typeface="Black Ops One"/>
              <a:cs typeface="Black Ops One"/>
              <a:sym typeface="Black Ops One"/>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THE CURSE: </a:t>
            </a:r>
            <a:r>
              <a:rPr lang="en" sz="2022"/>
              <a:t>INFECTING THE HEART</a:t>
            </a:r>
            <a:endParaRPr sz="2022"/>
          </a:p>
        </p:txBody>
      </p:sp>
      <p:sp>
        <p:nvSpPr>
          <p:cNvPr id="532" name="Google Shape;532;p64"/>
          <p:cNvSpPr/>
          <p:nvPr/>
        </p:nvSpPr>
        <p:spPr>
          <a:xfrm>
            <a:off x="549675" y="105030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33" name="Google Shape;533;p64"/>
          <p:cNvSpPr txBox="1"/>
          <p:nvPr/>
        </p:nvSpPr>
        <p:spPr>
          <a:xfrm>
            <a:off x="947175" y="1148250"/>
            <a:ext cx="1099500" cy="48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WOUND</a:t>
            </a:r>
            <a:endParaRPr sz="1800">
              <a:solidFill>
                <a:schemeClr val="dk1"/>
              </a:solidFill>
              <a:latin typeface="Black Ops One"/>
              <a:ea typeface="Black Ops One"/>
              <a:cs typeface="Black Ops One"/>
              <a:sym typeface="Black Ops One"/>
            </a:endParaRPr>
          </a:p>
        </p:txBody>
      </p:sp>
      <p:sp>
        <p:nvSpPr>
          <p:cNvPr id="534" name="Google Shape;534;p64"/>
          <p:cNvSpPr/>
          <p:nvPr/>
        </p:nvSpPr>
        <p:spPr>
          <a:xfrm>
            <a:off x="2005275" y="220870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35" name="Google Shape;535;p64"/>
          <p:cNvSpPr/>
          <p:nvPr/>
        </p:nvSpPr>
        <p:spPr>
          <a:xfrm rot="5400000">
            <a:off x="1128825" y="1806325"/>
            <a:ext cx="942300" cy="8106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36" name="Google Shape;536;p64"/>
          <p:cNvSpPr txBox="1"/>
          <p:nvPr/>
        </p:nvSpPr>
        <p:spPr>
          <a:xfrm>
            <a:off x="2336325" y="2202300"/>
            <a:ext cx="1315200" cy="76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Message</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(lie)</a:t>
            </a:r>
            <a:endParaRPr sz="1800">
              <a:solidFill>
                <a:schemeClr val="dk1"/>
              </a:solidFill>
              <a:latin typeface="Black Ops One"/>
              <a:ea typeface="Black Ops One"/>
              <a:cs typeface="Black Ops One"/>
              <a:sym typeface="Black Ops One"/>
            </a:endParaRPr>
          </a:p>
        </p:txBody>
      </p:sp>
      <p:sp>
        <p:nvSpPr>
          <p:cNvPr id="537" name="Google Shape;537;p64"/>
          <p:cNvSpPr/>
          <p:nvPr/>
        </p:nvSpPr>
        <p:spPr>
          <a:xfrm>
            <a:off x="3651525" y="3278750"/>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38" name="Google Shape;538;p64"/>
          <p:cNvSpPr/>
          <p:nvPr/>
        </p:nvSpPr>
        <p:spPr>
          <a:xfrm rot="5400000">
            <a:off x="2775075" y="2932150"/>
            <a:ext cx="942300" cy="8106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39" name="Google Shape;539;p64"/>
          <p:cNvSpPr txBox="1"/>
          <p:nvPr/>
        </p:nvSpPr>
        <p:spPr>
          <a:xfrm>
            <a:off x="3958500" y="3376700"/>
            <a:ext cx="1227000" cy="48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The vow</a:t>
            </a:r>
            <a:endParaRPr sz="1800">
              <a:solidFill>
                <a:schemeClr val="dk1"/>
              </a:solidFill>
              <a:latin typeface="Black Ops One"/>
              <a:ea typeface="Black Ops One"/>
              <a:cs typeface="Black Ops One"/>
              <a:sym typeface="Black Ops One"/>
            </a:endParaRPr>
          </a:p>
        </p:txBody>
      </p:sp>
      <p:sp>
        <p:nvSpPr>
          <p:cNvPr id="540" name="Google Shape;540;p64"/>
          <p:cNvSpPr/>
          <p:nvPr/>
        </p:nvSpPr>
        <p:spPr>
          <a:xfrm>
            <a:off x="5256675" y="4305675"/>
            <a:ext cx="1894500" cy="6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41" name="Google Shape;541;p64"/>
          <p:cNvSpPr/>
          <p:nvPr/>
        </p:nvSpPr>
        <p:spPr>
          <a:xfrm rot="5400000">
            <a:off x="4380225" y="4002200"/>
            <a:ext cx="942300" cy="8106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42" name="Google Shape;542;p64"/>
          <p:cNvSpPr txBox="1"/>
          <p:nvPr/>
        </p:nvSpPr>
        <p:spPr>
          <a:xfrm>
            <a:off x="5457600" y="4265025"/>
            <a:ext cx="1364400" cy="76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The false self</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48" name="Google Shape;548;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BLESSING” </a:t>
            </a:r>
            <a:endParaRPr/>
          </a:p>
          <a:p>
            <a:pPr indent="0" lvl="0" marL="0" rtl="0" algn="l">
              <a:spcBef>
                <a:spcPts val="1200"/>
              </a:spcBef>
              <a:spcAft>
                <a:spcPts val="0"/>
              </a:spcAft>
              <a:buNone/>
            </a:pPr>
            <a:r>
              <a:rPr lang="en"/>
              <a:t>BY JOHN TRET PH.D. &amp; GARY SMALLEY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FOR FATHERS WHO WANT TO GET IT </a:t>
            </a:r>
            <a:endParaRPr/>
          </a:p>
          <a:p>
            <a:pPr indent="0" lvl="0" marL="0" rtl="0" algn="l">
              <a:spcBef>
                <a:spcPts val="1200"/>
              </a:spcBef>
              <a:spcAft>
                <a:spcPts val="1200"/>
              </a:spcAft>
              <a:buNone/>
            </a:pPr>
            <a:r>
              <a:rPr lang="en"/>
              <a:t>RIGHT.</a:t>
            </a:r>
            <a:endParaRPr/>
          </a:p>
        </p:txBody>
      </p:sp>
      <p:pic>
        <p:nvPicPr>
          <p:cNvPr id="549" name="Google Shape;549;p65"/>
          <p:cNvPicPr preferRelativeResize="0"/>
          <p:nvPr/>
        </p:nvPicPr>
        <p:blipFill>
          <a:blip r:embed="rId3">
            <a:alphaModFix/>
          </a:blip>
          <a:stretch>
            <a:fillRect/>
          </a:stretch>
        </p:blipFill>
        <p:spPr>
          <a:xfrm>
            <a:off x="5599886" y="681348"/>
            <a:ext cx="2540957" cy="399102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EXTENDING THE BLESSING</a:t>
            </a:r>
            <a:endParaRPr/>
          </a:p>
        </p:txBody>
      </p:sp>
      <p:sp>
        <p:nvSpPr>
          <p:cNvPr id="555" name="Google Shape;555;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AutoNum type="arabicPeriod"/>
            </a:pPr>
            <a:r>
              <a:rPr lang="en"/>
              <a:t>MEANINGFUL TOUCH</a:t>
            </a:r>
            <a:endParaRPr/>
          </a:p>
          <a:p>
            <a:pPr indent="-342900" lvl="0" marL="457200" rtl="0" algn="l">
              <a:spcBef>
                <a:spcPts val="0"/>
              </a:spcBef>
              <a:spcAft>
                <a:spcPts val="0"/>
              </a:spcAft>
              <a:buSzPts val="1800"/>
              <a:buAutoNum type="arabicPeriod"/>
            </a:pPr>
            <a:r>
              <a:rPr lang="en"/>
              <a:t>SPOKEN MESSAGE</a:t>
            </a:r>
            <a:endParaRPr/>
          </a:p>
          <a:p>
            <a:pPr indent="-342900" lvl="0" marL="457200" rtl="0" algn="l">
              <a:spcBef>
                <a:spcPts val="0"/>
              </a:spcBef>
              <a:spcAft>
                <a:spcPts val="0"/>
              </a:spcAft>
              <a:buSzPts val="1800"/>
              <a:buAutoNum type="arabicPeriod"/>
            </a:pPr>
            <a:r>
              <a:rPr lang="en"/>
              <a:t>ATTACH HIGH VALUE</a:t>
            </a:r>
            <a:endParaRPr/>
          </a:p>
          <a:p>
            <a:pPr indent="-342900" lvl="0" marL="457200" rtl="0" algn="l">
              <a:spcBef>
                <a:spcPts val="0"/>
              </a:spcBef>
              <a:spcAft>
                <a:spcPts val="0"/>
              </a:spcAft>
              <a:buSzPts val="1800"/>
              <a:buAutoNum type="arabicPeriod"/>
            </a:pPr>
            <a:r>
              <a:rPr lang="en"/>
              <a:t>PICTURE SPECIAL FUTURE</a:t>
            </a:r>
            <a:endParaRPr/>
          </a:p>
          <a:p>
            <a:pPr indent="-342900" lvl="0" marL="457200" rtl="0" algn="l">
              <a:spcBef>
                <a:spcPts val="0"/>
              </a:spcBef>
              <a:spcAft>
                <a:spcPts val="0"/>
              </a:spcAft>
              <a:buSzPts val="1800"/>
              <a:buAutoNum type="arabicPeriod"/>
            </a:pPr>
            <a:r>
              <a:rPr lang="en"/>
              <a:t>ACTIVE COMMITMENT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7"/>
          <p:cNvSpPr txBox="1"/>
          <p:nvPr>
            <p:ph type="title"/>
          </p:nvPr>
        </p:nvSpPr>
        <p:spPr>
          <a:xfrm>
            <a:off x="311700"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AROUND THE TABLE TIME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66" name="Google Shape;566;p68"/>
          <p:cNvSpPr txBox="1"/>
          <p:nvPr>
            <p:ph idx="1" type="body"/>
          </p:nvPr>
        </p:nvSpPr>
        <p:spPr>
          <a:xfrm>
            <a:off x="200689" y="1232649"/>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r>
              <a:rPr lang="en"/>
              <a:t>The man who never reads will never be read; he who never quotes will never be quoted. He who will not use the thoughts of other men's brains, proves that he has no brains of his own.”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Charles Spurgeon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BOOK LIST:</a:t>
            </a:r>
            <a:endParaRPr/>
          </a:p>
          <a:p>
            <a:pPr indent="0" lvl="0" marL="0" rtl="0" algn="l">
              <a:spcBef>
                <a:spcPts val="0"/>
              </a:spcBef>
              <a:spcAft>
                <a:spcPts val="0"/>
              </a:spcAft>
              <a:buNone/>
            </a:pPr>
            <a:r>
              <a:t/>
            </a:r>
            <a:endParaRPr/>
          </a:p>
        </p:txBody>
      </p:sp>
      <p:sp>
        <p:nvSpPr>
          <p:cNvPr id="572" name="Google Shape;572;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“WILD AT HEART:  DISCOVERING THE SECRET OF A MAN’S SOUL”</a:t>
            </a:r>
            <a:endParaRPr/>
          </a:p>
          <a:p>
            <a:pPr indent="0" lvl="0" marL="0" rtl="0" algn="l">
              <a:spcBef>
                <a:spcPts val="1200"/>
              </a:spcBef>
              <a:spcAft>
                <a:spcPts val="0"/>
              </a:spcAft>
              <a:buNone/>
            </a:pPr>
            <a:r>
              <a:rPr lang="en"/>
              <a:t>BY JOHN ELDREDGE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“THE BLESSING:  GIVING THE GIFT OF UNCONDITIONAL LOVE AND ACCEPTANCE”</a:t>
            </a:r>
            <a:endParaRPr/>
          </a:p>
          <a:p>
            <a:pPr indent="0" lvl="0" marL="0" rtl="0" algn="l">
              <a:spcBef>
                <a:spcPts val="1200"/>
              </a:spcBef>
              <a:spcAft>
                <a:spcPts val="1200"/>
              </a:spcAft>
              <a:buNone/>
            </a:pPr>
            <a:r>
              <a:rPr lang="en"/>
              <a:t>BY GARY SMALLEY, JOHN TRENT AND KARI TRENT STAGEBERG</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WWW.BATTLEREADYMAN.COM</a:t>
            </a:r>
            <a:endParaRPr/>
          </a:p>
        </p:txBody>
      </p:sp>
      <p:sp>
        <p:nvSpPr>
          <p:cNvPr id="578" name="Google Shape;578;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Kingdom Life Plan”  Nov. 23, 2024</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800"/>
              <a:t>KINGDOM CALLING CONVERGENCE</a:t>
            </a:r>
            <a:endParaRPr sz="2800">
              <a:latin typeface="Black Ops One"/>
              <a:ea typeface="Black Ops One"/>
              <a:cs typeface="Black Ops One"/>
              <a:sym typeface="Black Ops One"/>
            </a:endParaRPr>
          </a:p>
        </p:txBody>
      </p:sp>
      <p:sp>
        <p:nvSpPr>
          <p:cNvPr id="118" name="Google Shape;118;p20"/>
          <p:cNvSpPr/>
          <p:nvPr/>
        </p:nvSpPr>
        <p:spPr>
          <a:xfrm>
            <a:off x="3351820" y="1022679"/>
            <a:ext cx="2066400" cy="20574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19" name="Google Shape;119;p20"/>
          <p:cNvSpPr/>
          <p:nvPr/>
        </p:nvSpPr>
        <p:spPr>
          <a:xfrm>
            <a:off x="2596795" y="2018089"/>
            <a:ext cx="1975200" cy="19659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20" name="Google Shape;120;p20"/>
          <p:cNvSpPr/>
          <p:nvPr/>
        </p:nvSpPr>
        <p:spPr>
          <a:xfrm>
            <a:off x="4051156" y="2018089"/>
            <a:ext cx="1965900" cy="19659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21" name="Google Shape;121;p20"/>
          <p:cNvSpPr txBox="1"/>
          <p:nvPr/>
        </p:nvSpPr>
        <p:spPr>
          <a:xfrm>
            <a:off x="2837550" y="29332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p:txBody>
      </p:sp>
      <p:sp>
        <p:nvSpPr>
          <p:cNvPr id="122" name="Google Shape;122;p20"/>
          <p:cNvSpPr txBox="1"/>
          <p:nvPr/>
        </p:nvSpPr>
        <p:spPr>
          <a:xfrm>
            <a:off x="4745675" y="29332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p:txBody>
      </p:sp>
      <p:sp>
        <p:nvSpPr>
          <p:cNvPr id="123" name="Google Shape;123;p20"/>
          <p:cNvSpPr txBox="1"/>
          <p:nvPr/>
        </p:nvSpPr>
        <p:spPr>
          <a:xfrm>
            <a:off x="3694425" y="1617888"/>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p:txBody>
      </p:sp>
      <p:sp>
        <p:nvSpPr>
          <p:cNvPr id="124" name="Google Shape;124;p20"/>
          <p:cNvSpPr/>
          <p:nvPr/>
        </p:nvSpPr>
        <p:spPr>
          <a:xfrm>
            <a:off x="2966425" y="22879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25" name="Google Shape;125;p20"/>
          <p:cNvSpPr/>
          <p:nvPr/>
        </p:nvSpPr>
        <p:spPr>
          <a:xfrm>
            <a:off x="4877500" y="17286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26" name="Google Shape;126;p20"/>
          <p:cNvSpPr/>
          <p:nvPr/>
        </p:nvSpPr>
        <p:spPr>
          <a:xfrm>
            <a:off x="3971850" y="12250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27" name="Google Shape;127;p20"/>
          <p:cNvSpPr/>
          <p:nvPr/>
        </p:nvSpPr>
        <p:spPr>
          <a:xfrm>
            <a:off x="3427800" y="32948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28" name="Google Shape;128;p20"/>
          <p:cNvSpPr/>
          <p:nvPr/>
        </p:nvSpPr>
        <p:spPr>
          <a:xfrm>
            <a:off x="5075625" y="35786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29" name="Google Shape;129;p20"/>
          <p:cNvSpPr/>
          <p:nvPr/>
        </p:nvSpPr>
        <p:spPr>
          <a:xfrm>
            <a:off x="5461275" y="27200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0" name="Google Shape;130;p20"/>
          <p:cNvSpPr/>
          <p:nvPr/>
        </p:nvSpPr>
        <p:spPr>
          <a:xfrm>
            <a:off x="3741000" y="25102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1" name="Google Shape;131;p20"/>
          <p:cNvSpPr/>
          <p:nvPr/>
        </p:nvSpPr>
        <p:spPr>
          <a:xfrm>
            <a:off x="4877500" y="24042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2" name="Google Shape;132;p20"/>
          <p:cNvSpPr/>
          <p:nvPr/>
        </p:nvSpPr>
        <p:spPr>
          <a:xfrm>
            <a:off x="4202163" y="31674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3" name="Google Shape;133;p20"/>
          <p:cNvSpPr/>
          <p:nvPr/>
        </p:nvSpPr>
        <p:spPr>
          <a:xfrm>
            <a:off x="4243338" y="26880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4" name="Google Shape;134;p20"/>
          <p:cNvSpPr/>
          <p:nvPr/>
        </p:nvSpPr>
        <p:spPr>
          <a:xfrm>
            <a:off x="4556550" y="35786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5" name="Google Shape;135;p20"/>
          <p:cNvSpPr/>
          <p:nvPr/>
        </p:nvSpPr>
        <p:spPr>
          <a:xfrm>
            <a:off x="4102200" y="20181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6" name="Google Shape;136;p20"/>
          <p:cNvSpPr/>
          <p:nvPr/>
        </p:nvSpPr>
        <p:spPr>
          <a:xfrm>
            <a:off x="4415400" y="22879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7" name="Google Shape;137;p20"/>
          <p:cNvSpPr/>
          <p:nvPr/>
        </p:nvSpPr>
        <p:spPr>
          <a:xfrm>
            <a:off x="3427800" y="20181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8" name="Google Shape;138;p20"/>
          <p:cNvSpPr/>
          <p:nvPr/>
        </p:nvSpPr>
        <p:spPr>
          <a:xfrm>
            <a:off x="5479425" y="32333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39" name="Google Shape;139;p20"/>
          <p:cNvSpPr/>
          <p:nvPr/>
        </p:nvSpPr>
        <p:spPr>
          <a:xfrm>
            <a:off x="2966425" y="33760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40" name="Google Shape;140;p20"/>
          <p:cNvSpPr/>
          <p:nvPr/>
        </p:nvSpPr>
        <p:spPr>
          <a:xfrm>
            <a:off x="3694425" y="2811125"/>
            <a:ext cx="1280400" cy="1136100"/>
          </a:xfrm>
          <a:prstGeom prst="star5">
            <a:avLst>
              <a:gd fmla="val 19098" name="adj"/>
              <a:gd fmla="val 105146" name="hf"/>
              <a:gd fmla="val 110557" name="vf"/>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41" name="Google Shape;141;p20"/>
          <p:cNvSpPr txBox="1"/>
          <p:nvPr/>
        </p:nvSpPr>
        <p:spPr>
          <a:xfrm>
            <a:off x="3559325" y="3294825"/>
            <a:ext cx="164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00"/>
                </a:solidFill>
                <a:latin typeface="Black Ops One"/>
                <a:ea typeface="Black Ops One"/>
                <a:cs typeface="Black Ops One"/>
                <a:sym typeface="Black Ops One"/>
              </a:rPr>
              <a:t>VOLUNTEER</a:t>
            </a:r>
            <a:endParaRPr sz="1800">
              <a:solidFill>
                <a:srgbClr val="000000"/>
              </a:solidFill>
              <a:latin typeface="Black Ops One"/>
              <a:ea typeface="Black Ops One"/>
              <a:cs typeface="Black Ops One"/>
              <a:sym typeface="Black Ops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800"/>
              <a:t>KINGDOM CALLING CONVERGENCE</a:t>
            </a:r>
            <a:endParaRPr sz="2800">
              <a:latin typeface="Black Ops One"/>
              <a:ea typeface="Black Ops One"/>
              <a:cs typeface="Black Ops One"/>
              <a:sym typeface="Black Ops One"/>
            </a:endParaRPr>
          </a:p>
        </p:txBody>
      </p:sp>
      <p:sp>
        <p:nvSpPr>
          <p:cNvPr id="147" name="Google Shape;147;p21"/>
          <p:cNvSpPr/>
          <p:nvPr/>
        </p:nvSpPr>
        <p:spPr>
          <a:xfrm>
            <a:off x="3351820" y="1022679"/>
            <a:ext cx="2066400" cy="20574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48" name="Google Shape;148;p21"/>
          <p:cNvSpPr/>
          <p:nvPr/>
        </p:nvSpPr>
        <p:spPr>
          <a:xfrm>
            <a:off x="2596795" y="2018089"/>
            <a:ext cx="1975200" cy="19659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49" name="Google Shape;149;p21"/>
          <p:cNvSpPr/>
          <p:nvPr/>
        </p:nvSpPr>
        <p:spPr>
          <a:xfrm>
            <a:off x="4051156" y="2018089"/>
            <a:ext cx="1965900" cy="19659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50" name="Google Shape;150;p21"/>
          <p:cNvSpPr txBox="1"/>
          <p:nvPr/>
        </p:nvSpPr>
        <p:spPr>
          <a:xfrm>
            <a:off x="2837550" y="29332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p:txBody>
      </p:sp>
      <p:sp>
        <p:nvSpPr>
          <p:cNvPr id="151" name="Google Shape;151;p21"/>
          <p:cNvSpPr txBox="1"/>
          <p:nvPr/>
        </p:nvSpPr>
        <p:spPr>
          <a:xfrm>
            <a:off x="4745675" y="29332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p:txBody>
      </p:sp>
      <p:sp>
        <p:nvSpPr>
          <p:cNvPr id="152" name="Google Shape;152;p21"/>
          <p:cNvSpPr txBox="1"/>
          <p:nvPr/>
        </p:nvSpPr>
        <p:spPr>
          <a:xfrm>
            <a:off x="3694425" y="1617888"/>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p:txBody>
      </p:sp>
      <p:sp>
        <p:nvSpPr>
          <p:cNvPr id="153" name="Google Shape;153;p21"/>
          <p:cNvSpPr/>
          <p:nvPr/>
        </p:nvSpPr>
        <p:spPr>
          <a:xfrm>
            <a:off x="2966425" y="22879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54" name="Google Shape;154;p21"/>
          <p:cNvSpPr/>
          <p:nvPr/>
        </p:nvSpPr>
        <p:spPr>
          <a:xfrm>
            <a:off x="4877500" y="17286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55" name="Google Shape;155;p21"/>
          <p:cNvSpPr/>
          <p:nvPr/>
        </p:nvSpPr>
        <p:spPr>
          <a:xfrm>
            <a:off x="3971850" y="12250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56" name="Google Shape;156;p21"/>
          <p:cNvSpPr/>
          <p:nvPr/>
        </p:nvSpPr>
        <p:spPr>
          <a:xfrm>
            <a:off x="3427800" y="32948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57" name="Google Shape;157;p21"/>
          <p:cNvSpPr/>
          <p:nvPr/>
        </p:nvSpPr>
        <p:spPr>
          <a:xfrm>
            <a:off x="5075625" y="35786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58" name="Google Shape;158;p21"/>
          <p:cNvSpPr/>
          <p:nvPr/>
        </p:nvSpPr>
        <p:spPr>
          <a:xfrm>
            <a:off x="5461275" y="27200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59" name="Google Shape;159;p21"/>
          <p:cNvSpPr/>
          <p:nvPr/>
        </p:nvSpPr>
        <p:spPr>
          <a:xfrm>
            <a:off x="3741000" y="25102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0" name="Google Shape;160;p21"/>
          <p:cNvSpPr/>
          <p:nvPr/>
        </p:nvSpPr>
        <p:spPr>
          <a:xfrm>
            <a:off x="4877500" y="24042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1" name="Google Shape;161;p21"/>
          <p:cNvSpPr/>
          <p:nvPr/>
        </p:nvSpPr>
        <p:spPr>
          <a:xfrm>
            <a:off x="4202163" y="31674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2" name="Google Shape;162;p21"/>
          <p:cNvSpPr/>
          <p:nvPr/>
        </p:nvSpPr>
        <p:spPr>
          <a:xfrm>
            <a:off x="4243338" y="26880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3" name="Google Shape;163;p21"/>
          <p:cNvSpPr/>
          <p:nvPr/>
        </p:nvSpPr>
        <p:spPr>
          <a:xfrm>
            <a:off x="4556550" y="35786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4" name="Google Shape;164;p21"/>
          <p:cNvSpPr/>
          <p:nvPr/>
        </p:nvSpPr>
        <p:spPr>
          <a:xfrm>
            <a:off x="4102200" y="20181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5" name="Google Shape;165;p21"/>
          <p:cNvSpPr/>
          <p:nvPr/>
        </p:nvSpPr>
        <p:spPr>
          <a:xfrm>
            <a:off x="4415400" y="22879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6" name="Google Shape;166;p21"/>
          <p:cNvSpPr/>
          <p:nvPr/>
        </p:nvSpPr>
        <p:spPr>
          <a:xfrm>
            <a:off x="3427800" y="20181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7" name="Google Shape;167;p21"/>
          <p:cNvSpPr/>
          <p:nvPr/>
        </p:nvSpPr>
        <p:spPr>
          <a:xfrm>
            <a:off x="5479425" y="32333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8" name="Google Shape;168;p21"/>
          <p:cNvSpPr/>
          <p:nvPr/>
        </p:nvSpPr>
        <p:spPr>
          <a:xfrm>
            <a:off x="2966425" y="33760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69" name="Google Shape;169;p21"/>
          <p:cNvSpPr/>
          <p:nvPr/>
        </p:nvSpPr>
        <p:spPr>
          <a:xfrm>
            <a:off x="4393900" y="1797138"/>
            <a:ext cx="1280400" cy="1136100"/>
          </a:xfrm>
          <a:prstGeom prst="star5">
            <a:avLst>
              <a:gd fmla="val 19098" name="adj"/>
              <a:gd fmla="val 105146" name="hf"/>
              <a:gd fmla="val 110557" name="vf"/>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70" name="Google Shape;170;p21"/>
          <p:cNvSpPr txBox="1"/>
          <p:nvPr/>
        </p:nvSpPr>
        <p:spPr>
          <a:xfrm>
            <a:off x="4611250" y="2138213"/>
            <a:ext cx="84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00"/>
                </a:solidFill>
                <a:latin typeface="Black Ops One"/>
                <a:ea typeface="Black Ops One"/>
                <a:cs typeface="Black Ops One"/>
                <a:sym typeface="Black Ops One"/>
              </a:rPr>
              <a:t>DUTY</a:t>
            </a:r>
            <a:endParaRPr sz="1800">
              <a:solidFill>
                <a:srgbClr val="000000"/>
              </a:solidFill>
              <a:latin typeface="Black Ops One"/>
              <a:ea typeface="Black Ops One"/>
              <a:cs typeface="Black Ops One"/>
              <a:sym typeface="Black Ops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800"/>
              <a:t>KINGDOM CALLING CONVERGENCE</a:t>
            </a:r>
            <a:endParaRPr sz="2800">
              <a:latin typeface="Black Ops One"/>
              <a:ea typeface="Black Ops One"/>
              <a:cs typeface="Black Ops One"/>
              <a:sym typeface="Black Ops One"/>
            </a:endParaRPr>
          </a:p>
        </p:txBody>
      </p:sp>
      <p:sp>
        <p:nvSpPr>
          <p:cNvPr id="176" name="Google Shape;176;p22"/>
          <p:cNvSpPr/>
          <p:nvPr/>
        </p:nvSpPr>
        <p:spPr>
          <a:xfrm>
            <a:off x="3351820" y="1022679"/>
            <a:ext cx="2066400" cy="20574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77" name="Google Shape;177;p22"/>
          <p:cNvSpPr/>
          <p:nvPr/>
        </p:nvSpPr>
        <p:spPr>
          <a:xfrm>
            <a:off x="2596795" y="2018089"/>
            <a:ext cx="1975200" cy="19659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78" name="Google Shape;178;p22"/>
          <p:cNvSpPr/>
          <p:nvPr/>
        </p:nvSpPr>
        <p:spPr>
          <a:xfrm>
            <a:off x="4051156" y="2018089"/>
            <a:ext cx="1965900" cy="19659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79" name="Google Shape;179;p22"/>
          <p:cNvSpPr txBox="1"/>
          <p:nvPr/>
        </p:nvSpPr>
        <p:spPr>
          <a:xfrm>
            <a:off x="2837550" y="29332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p:txBody>
      </p:sp>
      <p:sp>
        <p:nvSpPr>
          <p:cNvPr id="180" name="Google Shape;180;p22"/>
          <p:cNvSpPr txBox="1"/>
          <p:nvPr/>
        </p:nvSpPr>
        <p:spPr>
          <a:xfrm>
            <a:off x="4745675" y="29332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p:txBody>
      </p:sp>
      <p:sp>
        <p:nvSpPr>
          <p:cNvPr id="181" name="Google Shape;181;p22"/>
          <p:cNvSpPr txBox="1"/>
          <p:nvPr/>
        </p:nvSpPr>
        <p:spPr>
          <a:xfrm>
            <a:off x="3694425" y="1617888"/>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p:txBody>
      </p:sp>
      <p:sp>
        <p:nvSpPr>
          <p:cNvPr id="182" name="Google Shape;182;p22"/>
          <p:cNvSpPr/>
          <p:nvPr/>
        </p:nvSpPr>
        <p:spPr>
          <a:xfrm>
            <a:off x="2966425" y="22879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3" name="Google Shape;183;p22"/>
          <p:cNvSpPr/>
          <p:nvPr/>
        </p:nvSpPr>
        <p:spPr>
          <a:xfrm>
            <a:off x="4877500" y="17286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4" name="Google Shape;184;p22"/>
          <p:cNvSpPr/>
          <p:nvPr/>
        </p:nvSpPr>
        <p:spPr>
          <a:xfrm>
            <a:off x="3971850" y="12250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5" name="Google Shape;185;p22"/>
          <p:cNvSpPr/>
          <p:nvPr/>
        </p:nvSpPr>
        <p:spPr>
          <a:xfrm>
            <a:off x="3427800" y="32948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6" name="Google Shape;186;p22"/>
          <p:cNvSpPr/>
          <p:nvPr/>
        </p:nvSpPr>
        <p:spPr>
          <a:xfrm>
            <a:off x="5075625" y="35786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7" name="Google Shape;187;p22"/>
          <p:cNvSpPr/>
          <p:nvPr/>
        </p:nvSpPr>
        <p:spPr>
          <a:xfrm>
            <a:off x="5461275" y="27200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8" name="Google Shape;188;p22"/>
          <p:cNvSpPr/>
          <p:nvPr/>
        </p:nvSpPr>
        <p:spPr>
          <a:xfrm>
            <a:off x="3741000" y="25102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89" name="Google Shape;189;p22"/>
          <p:cNvSpPr/>
          <p:nvPr/>
        </p:nvSpPr>
        <p:spPr>
          <a:xfrm>
            <a:off x="4877500" y="24042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0" name="Google Shape;190;p22"/>
          <p:cNvSpPr/>
          <p:nvPr/>
        </p:nvSpPr>
        <p:spPr>
          <a:xfrm>
            <a:off x="4202163" y="31674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1" name="Google Shape;191;p22"/>
          <p:cNvSpPr/>
          <p:nvPr/>
        </p:nvSpPr>
        <p:spPr>
          <a:xfrm>
            <a:off x="4243338" y="26880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2" name="Google Shape;192;p22"/>
          <p:cNvSpPr/>
          <p:nvPr/>
        </p:nvSpPr>
        <p:spPr>
          <a:xfrm>
            <a:off x="4556550" y="357862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3" name="Google Shape;193;p22"/>
          <p:cNvSpPr/>
          <p:nvPr/>
        </p:nvSpPr>
        <p:spPr>
          <a:xfrm>
            <a:off x="4102200" y="20181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4" name="Google Shape;194;p22"/>
          <p:cNvSpPr/>
          <p:nvPr/>
        </p:nvSpPr>
        <p:spPr>
          <a:xfrm>
            <a:off x="4415400" y="228795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5" name="Google Shape;195;p22"/>
          <p:cNvSpPr/>
          <p:nvPr/>
        </p:nvSpPr>
        <p:spPr>
          <a:xfrm>
            <a:off x="3427800" y="20181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6" name="Google Shape;196;p22"/>
          <p:cNvSpPr/>
          <p:nvPr/>
        </p:nvSpPr>
        <p:spPr>
          <a:xfrm>
            <a:off x="5479425" y="3233375"/>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7" name="Google Shape;197;p22"/>
          <p:cNvSpPr/>
          <p:nvPr/>
        </p:nvSpPr>
        <p:spPr>
          <a:xfrm>
            <a:off x="2966425" y="3376000"/>
            <a:ext cx="313200" cy="283800"/>
          </a:xfrm>
          <a:prstGeom prst="flowChartSummingJunc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8" name="Google Shape;198;p22"/>
          <p:cNvSpPr/>
          <p:nvPr/>
        </p:nvSpPr>
        <p:spPr>
          <a:xfrm>
            <a:off x="3730250" y="2227500"/>
            <a:ext cx="1280400" cy="1136100"/>
          </a:xfrm>
          <a:prstGeom prst="star5">
            <a:avLst>
              <a:gd fmla="val 19098" name="adj"/>
              <a:gd fmla="val 105146" name="hf"/>
              <a:gd fmla="val 110557" name="vf"/>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199" name="Google Shape;199;p22"/>
          <p:cNvSpPr txBox="1"/>
          <p:nvPr/>
        </p:nvSpPr>
        <p:spPr>
          <a:xfrm>
            <a:off x="3493050" y="2638750"/>
            <a:ext cx="181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00"/>
                </a:solidFill>
                <a:latin typeface="Black Ops One"/>
                <a:ea typeface="Black Ops One"/>
                <a:cs typeface="Black Ops One"/>
                <a:sym typeface="Black Ops One"/>
              </a:rPr>
              <a:t>LIFEMISSION</a:t>
            </a:r>
            <a:endParaRPr sz="1800">
              <a:solidFill>
                <a:srgbClr val="000000"/>
              </a:solidFill>
              <a:latin typeface="Black Ops One"/>
              <a:ea typeface="Black Ops One"/>
              <a:cs typeface="Black Ops One"/>
              <a:sym typeface="Black Ops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3"/>
          <p:cNvSpPr/>
          <p:nvPr/>
        </p:nvSpPr>
        <p:spPr>
          <a:xfrm>
            <a:off x="7468870" y="393689"/>
            <a:ext cx="1234500" cy="12288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205" name="Google Shape;205;p23"/>
          <p:cNvSpPr txBox="1"/>
          <p:nvPr/>
        </p:nvSpPr>
        <p:spPr>
          <a:xfrm>
            <a:off x="7468875" y="777250"/>
            <a:ext cx="13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
        <p:nvSpPr>
          <p:cNvPr id="206" name="Google Shape;206;p23"/>
          <p:cNvSpPr txBox="1"/>
          <p:nvPr/>
        </p:nvSpPr>
        <p:spPr>
          <a:xfrm>
            <a:off x="284650" y="1832850"/>
            <a:ext cx="84612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dk1"/>
                </a:solidFill>
                <a:highlight>
                  <a:srgbClr val="FFFFFF"/>
                </a:highlight>
                <a:latin typeface="Black Ops One"/>
                <a:ea typeface="Black Ops One"/>
                <a:cs typeface="Black Ops One"/>
                <a:sym typeface="Black Ops One"/>
              </a:rPr>
              <a:t>15 </a:t>
            </a:r>
            <a:r>
              <a:rPr lang="en" sz="2400">
                <a:solidFill>
                  <a:schemeClr val="dk1"/>
                </a:solidFill>
                <a:highlight>
                  <a:srgbClr val="FFFFFF"/>
                </a:highlight>
                <a:latin typeface="Black Ops One"/>
                <a:ea typeface="Black Ops One"/>
                <a:cs typeface="Black Ops One"/>
                <a:sym typeface="Black Ops One"/>
              </a:rPr>
              <a:t>When they had finished eating, Jesus said to Simon Peter, “</a:t>
            </a:r>
            <a:r>
              <a:rPr lang="en" sz="2400">
                <a:solidFill>
                  <a:srgbClr val="FF0000"/>
                </a:solidFill>
                <a:highlight>
                  <a:srgbClr val="FFFFFF"/>
                </a:highlight>
                <a:latin typeface="Black Ops One"/>
                <a:ea typeface="Black Ops One"/>
                <a:cs typeface="Black Ops One"/>
                <a:sym typeface="Black Ops One"/>
              </a:rPr>
              <a:t>Simon son of John, do you love me more than these?</a:t>
            </a:r>
            <a:r>
              <a:rPr lang="en" sz="2400">
                <a:solidFill>
                  <a:schemeClr val="dk1"/>
                </a:solidFill>
                <a:highlight>
                  <a:srgbClr val="FFFFFF"/>
                </a:highlight>
                <a:latin typeface="Black Ops One"/>
                <a:ea typeface="Black Ops One"/>
                <a:cs typeface="Black Ops One"/>
                <a:sym typeface="Black Ops One"/>
              </a:rPr>
              <a:t>”</a:t>
            </a:r>
            <a:endParaRPr sz="24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24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24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2400">
                <a:solidFill>
                  <a:schemeClr val="dk1"/>
                </a:solidFill>
                <a:highlight>
                  <a:srgbClr val="FFFFFF"/>
                </a:highlight>
                <a:latin typeface="Black Ops One"/>
                <a:ea typeface="Black Ops One"/>
                <a:cs typeface="Black Ops One"/>
                <a:sym typeface="Black Ops One"/>
              </a:rPr>
              <a:t>JOHN 21:15</a:t>
            </a:r>
            <a:endParaRPr sz="24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theme/theme1.xml><?xml version="1.0" encoding="utf-8"?>
<a:theme xmlns:a="http://schemas.openxmlformats.org/drawingml/2006/main" xmlns:r="http://schemas.openxmlformats.org/officeDocument/2006/relationships" name="Battle Ready">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