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Black Ops One"/>
      <p:regular r:id="rId68"/>
    </p:embeddedFont>
    <p:embeddedFont>
      <p:font typeface="Roboto"/>
      <p:regular r:id="rId69"/>
      <p:bold r:id="rId70"/>
      <p:italic r:id="rId71"/>
      <p:boldItalic r:id="rId72"/>
    </p:embeddedFont>
    <p:embeddedFont>
      <p:font typeface="Helvetica Neue"/>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HelveticaNeue-regular.fntdata"/><Relationship Id="rId72" Type="http://schemas.openxmlformats.org/officeDocument/2006/relationships/font" Target="fonts/Roboto-boldItalic.fntdata"/><Relationship Id="rId31" Type="http://schemas.openxmlformats.org/officeDocument/2006/relationships/slide" Target="slides/slide26.xml"/><Relationship Id="rId75" Type="http://schemas.openxmlformats.org/officeDocument/2006/relationships/font" Target="fonts/HelveticaNeue-italic.fntdata"/><Relationship Id="rId30" Type="http://schemas.openxmlformats.org/officeDocument/2006/relationships/slide" Target="slides/slide25.xml"/><Relationship Id="rId74" Type="http://schemas.openxmlformats.org/officeDocument/2006/relationships/font" Target="fonts/HelveticaNeue-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HelveticaNeue-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BlackOpsOne-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blegateway.com/passage/?search=James%201%3A22-24&amp;version=CSB#fen-CSB-30273a"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14a8636cb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14a8636cb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4a8636cb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14a8636cb6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one thing to learn and hear, it’s another thing to put it into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Driving….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Time/Practice  the same thing happens in lifemission.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4a8636cb6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4a8636cb6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reference is not meant to be </a:t>
            </a:r>
            <a:r>
              <a:rPr lang="en"/>
              <a:t>sacrilegious</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14a8636cb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14a8636cb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Evangelism doesn’t mean a preacher, missionary, there are plenty of ways to be </a:t>
            </a:r>
            <a:r>
              <a:rPr lang="en"/>
              <a:t>transferring</a:t>
            </a:r>
            <a:r>
              <a:rPr lang="en"/>
              <a:t> the message of the Gospel in the secular areas of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Those secular spaces may never get reached by the Church if we don’t do </a:t>
            </a:r>
            <a:r>
              <a:rPr lang="en"/>
              <a:t>fulfill</a:t>
            </a:r>
            <a:r>
              <a:rPr lang="en"/>
              <a:t> our calling in those spaces.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14a8636cb6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14a8636cb6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VERY </a:t>
            </a:r>
            <a:r>
              <a:rPr lang="en"/>
              <a:t>underrepresented</a:t>
            </a:r>
            <a:r>
              <a:rPr lang="en"/>
              <a:t> area of the Kingdom.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Battle Ready shows very </a:t>
            </a:r>
            <a:r>
              <a:rPr lang="en"/>
              <a:t>clearly</a:t>
            </a:r>
            <a:r>
              <a:rPr lang="en"/>
              <a:t> how to be a disciple maker.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14a8636cb6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14a8636cb6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had a task to take out the enemy.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go on the mission field the enemy is obvious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America the enemy tries to </a:t>
            </a:r>
            <a:r>
              <a:rPr lang="en"/>
              <a:t>convince</a:t>
            </a:r>
            <a:r>
              <a:rPr lang="en"/>
              <a:t> us there is no spiritual battle taking place.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4a8636cb6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4a8636cb6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part of our purpose just like it was Jesus’s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Satan operates in lies.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Overcoming the lies people believe about themselves is the first step in defeating the enemy.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4a8636cb6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14a8636cb6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This training has proven results all over the globe.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hope that the men of Englewood decide decide to be part of those results.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14a8636cb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14a8636cb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spend time today examining these thoughts and making them personal.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14a8636cb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14a8636cb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actually looked at potential first in session 5.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Potential is all about talent.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Battle Ready it’s about how does God expect us to use our talent in the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that we have talked about aiming our LifeMission and the work has been defined we </a:t>
            </a:r>
            <a:r>
              <a:rPr lang="en"/>
              <a:t>have</a:t>
            </a:r>
            <a:r>
              <a:rPr lang="en"/>
              <a:t> to look at how to grow our potential in LifeMission.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4a8636cb6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14a8636cb6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most view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Work is a 6 day thing</a:t>
            </a:r>
            <a:endParaRPr/>
          </a:p>
          <a:p>
            <a:pPr indent="0" lvl="0" marL="0" rtl="0" algn="l">
              <a:spcBef>
                <a:spcPts val="0"/>
              </a:spcBef>
              <a:spcAft>
                <a:spcPts val="0"/>
              </a:spcAft>
              <a:buNone/>
            </a:pPr>
            <a:r>
              <a:rPr lang="en"/>
              <a:t>Church</a:t>
            </a:r>
            <a:endParaRPr/>
          </a:p>
          <a:p>
            <a:pPr indent="0" lvl="0" marL="0" rtl="0" algn="l">
              <a:spcBef>
                <a:spcPts val="0"/>
              </a:spcBef>
              <a:spcAft>
                <a:spcPts val="0"/>
              </a:spcAft>
              <a:buNone/>
            </a:pPr>
            <a:r>
              <a:rPr lang="en"/>
              <a:t>t</a:t>
            </a:r>
            <a:r>
              <a:rPr lang="en"/>
              <a:t>hen back to the six day thing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the last 9 sessions we have gone through alot.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understanding our power core of body, soul, mind, spirit,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Intentional discipleship of your family,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Developing the understanding that your career is your ministry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Stewarding</a:t>
            </a:r>
            <a:r>
              <a:rPr lang="en"/>
              <a:t> our </a:t>
            </a:r>
            <a:r>
              <a:rPr lang="en"/>
              <a:t>resources</a:t>
            </a:r>
            <a:r>
              <a:rPr lang="en"/>
              <a:t> of time, talent and treasures for the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Developing our life mission,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By understanding our unique calling and niche to serve by feeding our purpose, passion and potential.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these things </a:t>
            </a:r>
            <a:r>
              <a:rPr lang="en"/>
              <a:t>culminate</a:t>
            </a:r>
            <a:r>
              <a:rPr lang="en"/>
              <a:t> into the </a:t>
            </a:r>
            <a:r>
              <a:rPr lang="en"/>
              <a:t>development</a:t>
            </a:r>
            <a:r>
              <a:rPr lang="en"/>
              <a:t> of a Kingdom Life Plan that does 4 things: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aims our lifemission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Shows us our life mission potential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Gives us our Lifemission Dashboard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And clearly defines the Kingdom Portfolio that funds our LifeMission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4a8636cb6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14a8636cb6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reality all seven days are for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don’t check out of work and become someone different and then check back in after church day is over.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a:t>
            </a:r>
            <a:r>
              <a:rPr lang="en"/>
              <a:t>called</a:t>
            </a:r>
            <a:r>
              <a:rPr lang="en"/>
              <a:t> to be </a:t>
            </a:r>
            <a:r>
              <a:rPr lang="en"/>
              <a:t>consistent</a:t>
            </a:r>
            <a:r>
              <a:rPr lang="en"/>
              <a:t> and </a:t>
            </a:r>
            <a:r>
              <a:rPr lang="en"/>
              <a:t>integrous</a:t>
            </a:r>
            <a:r>
              <a:rPr lang="en"/>
              <a:t> in all areas at all times.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14a8636cb6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14a8636cb6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think about potential….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REQUIRES to think about the world as one space….Kingdom space.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4a8636cb6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4a8636cb6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examined this in </a:t>
            </a:r>
            <a:r>
              <a:rPr lang="en"/>
              <a:t>session 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it’s about applying this while thinking about a 7 day Kingdom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Based on the strength finder you chose the top five in order out of 34…</a:t>
            </a:r>
            <a:endParaRPr/>
          </a:p>
          <a:p>
            <a:pPr indent="0" lvl="0" marL="0" rtl="0" algn="l">
              <a:spcBef>
                <a:spcPts val="0"/>
              </a:spcBef>
              <a:spcAft>
                <a:spcPts val="0"/>
              </a:spcAft>
              <a:buNone/>
            </a:pPr>
            <a:r>
              <a:rPr lang="en"/>
              <a:t>These top 5 in this order make you one in 33 million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very unique.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to ask ourselves how do these top 5 talent that exists ONLY in me, how do they best show up for the Kingdom?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14a8636cb6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14a8636cb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most effective use will always be in how God has designed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other words…your talents will explode under the providence of God when used in the Kingdom space.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4a8636cb6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4a8636cb6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12  distinguishing characteristics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they tell us is based on our unique history and experience how we will have the most influence.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it’s about seeing those having influence in the Kingdom space.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4a8636cb6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4a8636cb6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a:t>
            </a:r>
            <a:r>
              <a:rPr lang="en"/>
              <a:t> them have a value </a:t>
            </a:r>
            <a:r>
              <a:rPr lang="en"/>
              <a:t>transfer</a:t>
            </a:r>
            <a:r>
              <a:rPr lang="en"/>
              <a:t> from world influence to kingdom influence.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4a8636cb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14a8636cb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we rank them based on low moderate or high influence.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will be different for every single individual.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 picture of where God has brought you.</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4a8636cb6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14a8636cb6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time passes and </a:t>
            </a:r>
            <a:r>
              <a:rPr lang="en"/>
              <a:t>experiences happen these will change over time.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14a8636cb6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14a8636cb6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Battle Ready can lead you to the answers.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Battle Ready can lead you to the vision God has placed in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Battle Ready can show you but the hardest part is to actually remember what you have seen.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James </a:t>
            </a:r>
            <a:r>
              <a:rPr b="1" lang="en" sz="1200">
                <a:solidFill>
                  <a:schemeClr val="dk1"/>
                </a:solidFill>
                <a:highlight>
                  <a:srgbClr val="FFFFFF"/>
                </a:highlight>
                <a:latin typeface="Roboto"/>
                <a:ea typeface="Roboto"/>
                <a:cs typeface="Roboto"/>
                <a:sym typeface="Roboto"/>
              </a:rPr>
              <a:t>22 </a:t>
            </a:r>
            <a:r>
              <a:rPr lang="en" sz="1200">
                <a:solidFill>
                  <a:schemeClr val="dk1"/>
                </a:solidFill>
                <a:highlight>
                  <a:srgbClr val="FFFFFF"/>
                </a:highlight>
                <a:latin typeface="Roboto"/>
                <a:ea typeface="Roboto"/>
                <a:cs typeface="Roboto"/>
                <a:sym typeface="Roboto"/>
              </a:rPr>
              <a:t>But be doers of the word and not hearers only, deceiving yourselves. </a:t>
            </a:r>
            <a:r>
              <a:rPr b="1" lang="en" sz="1200">
                <a:solidFill>
                  <a:schemeClr val="dk1"/>
                </a:solidFill>
                <a:highlight>
                  <a:srgbClr val="FFFFFF"/>
                </a:highlight>
                <a:latin typeface="Roboto"/>
                <a:ea typeface="Roboto"/>
                <a:cs typeface="Roboto"/>
                <a:sym typeface="Roboto"/>
              </a:rPr>
              <a:t>23 </a:t>
            </a:r>
            <a:r>
              <a:rPr lang="en" sz="1200">
                <a:solidFill>
                  <a:schemeClr val="dk1"/>
                </a:solidFill>
                <a:highlight>
                  <a:srgbClr val="FFFFFF"/>
                </a:highlight>
                <a:latin typeface="Roboto"/>
                <a:ea typeface="Roboto"/>
                <a:cs typeface="Roboto"/>
                <a:sym typeface="Roboto"/>
              </a:rPr>
              <a:t>Because if anyone is a hearer of the word and not a doer, he is like someone looking at his own face</a:t>
            </a:r>
            <a:r>
              <a:rPr lang="en" sz="750">
                <a:solidFill>
                  <a:schemeClr val="dk1"/>
                </a:solidFill>
                <a:highlight>
                  <a:srgbClr val="FFFFFF"/>
                </a:highlight>
                <a:latin typeface="Roboto"/>
                <a:ea typeface="Roboto"/>
                <a:cs typeface="Roboto"/>
                <a:sym typeface="Roboto"/>
              </a:rPr>
              <a:t>[</a:t>
            </a:r>
            <a:r>
              <a:rPr lang="en" sz="750" u="sng">
                <a:solidFill>
                  <a:srgbClr val="4A4A4A"/>
                </a:solidFill>
                <a:highlight>
                  <a:srgbClr val="FFFFFF"/>
                </a:highlight>
                <a:latin typeface="Roboto"/>
                <a:ea typeface="Roboto"/>
                <a:cs typeface="Roboto"/>
                <a:sym typeface="Roboto"/>
                <a:hlinkClick r:id="rId2">
                  <a:extLst>
                    <a:ext uri="{A12FA001-AC4F-418D-AE19-62706E023703}">
                      <ahyp:hlinkClr val="tx"/>
                    </a:ext>
                  </a:extLst>
                </a:hlinkClick>
              </a:rPr>
              <a:t>a</a:t>
            </a:r>
            <a:r>
              <a:rPr lang="en" sz="750">
                <a:solidFill>
                  <a:schemeClr val="dk1"/>
                </a:solidFill>
                <a:highlight>
                  <a:srgbClr val="FFFFFF"/>
                </a:highlight>
                <a:latin typeface="Roboto"/>
                <a:ea typeface="Roboto"/>
                <a:cs typeface="Roboto"/>
                <a:sym typeface="Roboto"/>
              </a:rPr>
              <a:t>]</a:t>
            </a:r>
            <a:r>
              <a:rPr lang="en" sz="1200">
                <a:solidFill>
                  <a:schemeClr val="dk1"/>
                </a:solidFill>
                <a:highlight>
                  <a:srgbClr val="FFFFFF"/>
                </a:highlight>
                <a:latin typeface="Roboto"/>
                <a:ea typeface="Roboto"/>
                <a:cs typeface="Roboto"/>
                <a:sym typeface="Roboto"/>
              </a:rPr>
              <a:t> in a mirror. </a:t>
            </a:r>
            <a:r>
              <a:rPr b="1" lang="en" sz="1200">
                <a:solidFill>
                  <a:schemeClr val="dk1"/>
                </a:solidFill>
                <a:highlight>
                  <a:srgbClr val="FFFFFF"/>
                </a:highlight>
                <a:latin typeface="Roboto"/>
                <a:ea typeface="Roboto"/>
                <a:cs typeface="Roboto"/>
                <a:sym typeface="Roboto"/>
              </a:rPr>
              <a:t>24 </a:t>
            </a:r>
            <a:r>
              <a:rPr lang="en" sz="1200">
                <a:solidFill>
                  <a:schemeClr val="dk1"/>
                </a:solidFill>
                <a:highlight>
                  <a:srgbClr val="FFFFFF"/>
                </a:highlight>
                <a:latin typeface="Roboto"/>
                <a:ea typeface="Roboto"/>
                <a:cs typeface="Roboto"/>
                <a:sym typeface="Roboto"/>
              </a:rPr>
              <a:t>For he looks at himself, goes away, and immediately forgets what kind of person he was.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The point is how are you going to ever use it if you don’t know who you are?</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This is the beginning of your life focus dashboard.  This is crucial.</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4a8636cb6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14a8636cb6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example using my talents and characteristics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exactly how God has </a:t>
            </a:r>
            <a:r>
              <a:rPr lang="en"/>
              <a:t>uniquely wired me for my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more I commit this to memory the more it help me understand where to put my hands to work in the kingdom space</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14a8636cb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14a8636cb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recall from our last session we began to examine our new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pray you have taken the time to examine the name that Jesus calls you as a follower.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Jesus had a habit of renaming people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new name contained their life mission and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power of our words as a blessing and a curse.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14a8636cb6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14a8636cb6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end of the next module you will have a complete dashboard of passion, purpose and potential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will be the definition of your life mission.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should be a companion to your bible and journal so that you see it as often as you use those. It can’t live folded in a notebook.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spend time around the table discussing your potential today.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14a8636cb6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14a8636cb6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Mission Critical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Daily, weekly basis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Talent from marketplace to Kingdom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7day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Talents are </a:t>
            </a:r>
            <a:r>
              <a:rPr lang="en"/>
              <a:t>transitional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14a8636cb6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14a8636cb6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Balance margin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balance of your power core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 mastery and gaining margin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focus on potential , passion and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jus mention the verse from James about the mirror and what a tragedy is is to forget ourselves.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total dashboard is that mirror to examine your complete self.</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14a8636cb6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14a8636cb6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begging we started with our power core.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the health of your power core, body, </a:t>
            </a:r>
            <a:r>
              <a:rPr lang="en"/>
              <a:t>soul, mind spirit, </a:t>
            </a:r>
            <a:r>
              <a:rPr lang="en"/>
              <a:t> bleeds over into the health of everything else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create this dashboard </a:t>
            </a:r>
            <a:r>
              <a:rPr lang="en"/>
              <a:t>in order to be able to constantly monitor where we are with body,  mind, soul and spirit.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Those metrics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am I getting stronger in my body, where have I been and where am I going when it comes to my physical </a:t>
            </a:r>
            <a:r>
              <a:rPr lang="en"/>
              <a:t>well being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 my mind gaining more control of my body,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 my mind allowing the space for the spirit to lead.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am I relationally healthy in the soul.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most important soul relationship God has given us our spouse, are we growing closer together and a top priority for one another.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Am I investing my wisdom in my children?  (If you do battle ready right they won’t need it because they will have caught it from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I refinded my career from where it was 90 days 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am I stewarding the resources place in my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takes place every 90 days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1534efd57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1534efd57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Time leadership are we </a:t>
            </a:r>
            <a:r>
              <a:rPr lang="en"/>
              <a:t>examine every 90 days and prunning time spent based on fruit produced?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all about multiplication of efforts that produce fruit.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1534efd57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1534efd57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1534efd57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1534efd57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build this we bring in the areas we identified when we uncovered passion </a:t>
            </a:r>
            <a:r>
              <a:rPr lang="en"/>
              <a:t>and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passion and purpose are the driving forces for when things get hard, or seem impossible.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point here is knowing is not enough…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about the action taken that fits this dashboard.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1534efd57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1534efd57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know the chair you are transistioning to and what the timing?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part of your </a:t>
            </a:r>
            <a:r>
              <a:rPr lang="en"/>
              <a:t>dashboard.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1534efd57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1534efd57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what areas do we debts of gratitude to settle?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1534efd57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1534efd57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Remember in Battle Ready we are building a Kingdom Life Plan.  Right now in this moment we are at the Battle Ready Inflection point.  The point at which we intentionally make adjustments to increase in influence and blow through the ceiling of complexity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where the voices in our head tell us we have done enough, or even that we CAN’T do more.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will spend some time </a:t>
            </a:r>
            <a:r>
              <a:rPr lang="en"/>
              <a:t>around the table taking a deeper dive into filling out the areas on your dashboard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4a8636cb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4a8636cb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12 </a:t>
            </a:r>
            <a:r>
              <a:rPr lang="en"/>
              <a:t>started</a:t>
            </a:r>
            <a:r>
              <a:rPr lang="en"/>
              <a:t> a movement that has impacted the people in this room</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1534efd570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1534efd570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just </a:t>
            </a:r>
            <a:r>
              <a:rPr lang="en"/>
              <a:t>showed a slide with the kingdom portfolio.  We are going to go a little deeper into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important in life requires design and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it’s not important we shoot from the 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it holds great significance we may spend years in designing and planning it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would you build a house?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None of todays sections are about knowledge….they are all about action, and intention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1534efd570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1534efd570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gone though the first two pillars of power core an time mastery. This is about the third teir of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Focus is diving in on what God created you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t>
            </a:r>
            <a:r>
              <a:rPr lang="en"/>
              <a:t>were built for such a time as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about learning to starve good for best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1534efd570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1534efd570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Limited range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1534efd570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31534efd570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plane has a different capability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1534efd570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1534efd570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 flight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instrument flight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you can and can’t do under 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vfr requires good with and great sight of landmarks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Ifr allows for trust in instruments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1534efd570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1534efd570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a:t>
            </a:r>
            <a:r>
              <a:rPr lang="en"/>
              <a:t>instruments but not </a:t>
            </a:r>
            <a:r>
              <a:rPr lang="en"/>
              <a:t>sophisticated</a:t>
            </a:r>
            <a:r>
              <a:rPr lang="en"/>
              <a: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1534efd570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1534efd57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difference is how you handle turbulence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turbulnace we shake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t>
            </a:r>
            <a:r>
              <a:rPr lang="en"/>
              <a:t>turbulence</a:t>
            </a:r>
            <a:r>
              <a:rPr lang="en"/>
              <a:t> we have to hold on truth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t>
            </a:r>
            <a:r>
              <a:rPr lang="en"/>
              <a:t>turbulence</a:t>
            </a:r>
            <a:r>
              <a:rPr lang="en"/>
              <a:t> we have to hold on to what we know so that we can push past and trough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we are building is a IFR dashboard for your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IFR means you can go far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don’t have to rely on what we can gather with our 5 senses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1534efd57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31534efd57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5 senses will lie to us if we allow them to in times of turbulence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Building this type of dashboard is going to require the MOST out of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also the most exciting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in the demands and excitement of my </a:t>
            </a:r>
            <a:r>
              <a:rPr lang="en"/>
              <a:t>lifemission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are operating in what we feel in the moment rather than </a:t>
            </a:r>
            <a:r>
              <a:rPr lang="en"/>
              <a:t>what’s planned with an</a:t>
            </a:r>
            <a:endParaRPr/>
          </a:p>
          <a:p>
            <a:pPr indent="0" lvl="0" marL="0" rtl="0" algn="l">
              <a:spcBef>
                <a:spcPts val="0"/>
              </a:spcBef>
              <a:spcAft>
                <a:spcPts val="0"/>
              </a:spcAft>
              <a:buNone/>
            </a:pPr>
            <a:r>
              <a:rPr lang="en"/>
              <a:t>understanding of where we are going with intentionality we will be very susceptible to getting tripped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go far and do incredible things we have to have the life plan in place to help it happen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1534efd570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1534efd570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best way to review this is with a group that can hold you accountable.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1534efd570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1534efd570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4a8636cb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4a8636cb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purpose of Battle Ready training is find what gives you the capacity to aim that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Steps of responsibility.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16703755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16703755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16703755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16703755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 3-5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this is about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shelving</a:t>
            </a:r>
            <a:r>
              <a:rPr lang="en"/>
              <a:t> now doesn’t mean shelving forever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167037556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3167037556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to be done with your spouse if you are married of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 BOLD….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isn’t about gathering tax receipts. There may have been thi</a:t>
            </a:r>
            <a:r>
              <a:rPr lang="en"/>
              <a:t>ngs that didn’t create a reciept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Rember these have to follow the rule of three as well…love God, love people, make followers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167037556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3167037556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14a8636cb6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14a8636cb6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167037556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167037556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167037556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167037556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167037556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3167037556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167037556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167037556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a844a875321b18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a844a875321b18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4a8636cb6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4a8636cb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Vision begins when Jesus says:  Follow me and I will make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Have you answered that question yet?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significant mission has God made you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Battle Ready is training that never stops, is constantly reevaluated and leads to </a:t>
            </a:r>
            <a:r>
              <a:rPr lang="en"/>
              <a:t>transition</a:t>
            </a:r>
            <a:r>
              <a:rPr lang="en"/>
              <a:t> and </a:t>
            </a:r>
            <a:r>
              <a:rPr lang="en"/>
              <a:t>significance.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leads to knowing you can do this and that you are who God says you are.</a:t>
            </a:r>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167037556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167037556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3167037556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3167037556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167037556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167037556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4a8636cb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14a8636cb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how this founders class was trained and launched.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16f3c5cf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16f3c5cf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how this founders class was trained and launched.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6f3c5cfb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6f3c5cfb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were they trained.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Spending time with Jesus is all about listening.  </a:t>
            </a:r>
            <a:r>
              <a:rPr lang="en"/>
              <a:t>A Lot</a:t>
            </a:r>
            <a:r>
              <a:rPr lang="en"/>
              <a:t> of time when Christians pray it’s all about them talking, what about listening to what he is saying?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begin to spend time listening to Jesus more and more on a daily basis you will see that he starts to </a:t>
            </a:r>
            <a:r>
              <a:rPr lang="en"/>
              <a:t>speak</a:t>
            </a:r>
            <a:r>
              <a:rPr lang="en"/>
              <a:t> in all circumstances in the day to day.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No Logo">
  <p:cSld name="White - No Logo">
    <p:bg>
      <p:bgPr>
        <a:solidFill>
          <a:srgbClr val="FFFFFF"/>
        </a:solidFill>
      </p:bgPr>
    </p:bg>
    <p:spTree>
      <p:nvGrpSpPr>
        <p:cNvPr id="50" name="Shape 50"/>
        <p:cNvGrpSpPr/>
        <p:nvPr/>
      </p:nvGrpSpPr>
      <p:grpSpPr>
        <a:xfrm>
          <a:off x="0" y="0"/>
          <a:ext cx="0" cy="0"/>
          <a:chOff x="0" y="0"/>
          <a:chExt cx="0" cy="0"/>
        </a:xfrm>
      </p:grpSpPr>
      <p:pic>
        <p:nvPicPr>
          <p:cNvPr descr="Picture 6" id="51" name="Google Shape;51;p13"/>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TMPX-PRESENTATION-BLUE-BG-2.png" id="52" name="Google Shape;52;p13"/>
          <p:cNvPicPr preferRelativeResize="0"/>
          <p:nvPr/>
        </p:nvPicPr>
        <p:blipFill rotWithShape="1">
          <a:blip r:embed="rId3">
            <a:alphaModFix/>
          </a:blip>
          <a:srcRect b="0" l="29" r="19" t="0"/>
          <a:stretch/>
        </p:blipFill>
        <p:spPr>
          <a:xfrm>
            <a:off x="1" y="1"/>
            <a:ext cx="9167261" cy="5159449"/>
          </a:xfrm>
          <a:prstGeom prst="rect">
            <a:avLst/>
          </a:prstGeom>
          <a:noFill/>
          <a:ln>
            <a:noFill/>
          </a:ln>
        </p:spPr>
      </p:pic>
      <p:sp>
        <p:nvSpPr>
          <p:cNvPr id="53" name="Google Shape;53;p13"/>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logo">
  <p:cSld name="Blue - no logo">
    <p:bg>
      <p:bgPr>
        <a:solidFill>
          <a:srgbClr val="FFFFFF"/>
        </a:solidFill>
      </p:bgPr>
    </p:bg>
    <p:spTree>
      <p:nvGrpSpPr>
        <p:cNvPr id="54" name="Shape 54"/>
        <p:cNvGrpSpPr/>
        <p:nvPr/>
      </p:nvGrpSpPr>
      <p:grpSpPr>
        <a:xfrm>
          <a:off x="0" y="0"/>
          <a:ext cx="0" cy="0"/>
          <a:chOff x="0" y="0"/>
          <a:chExt cx="0" cy="0"/>
        </a:xfrm>
      </p:grpSpPr>
      <p:pic>
        <p:nvPicPr>
          <p:cNvPr descr="TMPX-PRESENTATION-BLUE-BG-2.png" id="55" name="Google Shape;55;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Google Shape;56;p14"/>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lack Ops One"/>
              <a:buNone/>
              <a:defRPr sz="2800">
                <a:solidFill>
                  <a:schemeClr val="dk1"/>
                </a:solidFill>
                <a:latin typeface="Black Ops One"/>
                <a:ea typeface="Black Ops One"/>
                <a:cs typeface="Black Ops One"/>
                <a:sym typeface="Black Ops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Black Ops One"/>
              <a:buChar char="●"/>
              <a:defRPr sz="1800">
                <a:solidFill>
                  <a:schemeClr val="dk1"/>
                </a:solidFill>
                <a:latin typeface="Black Ops One"/>
                <a:ea typeface="Black Ops One"/>
                <a:cs typeface="Black Ops One"/>
                <a:sym typeface="Black Ops One"/>
              </a:defRPr>
            </a:lvl1pPr>
            <a:lvl2pPr indent="-317500" lvl="1" marL="914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2pPr>
            <a:lvl3pPr indent="-317500" lvl="2" marL="1371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3pPr>
            <a:lvl4pPr indent="-317500" lvl="3" marL="1828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4pPr>
            <a:lvl5pPr indent="-317500" lvl="4" marL="22860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5pPr>
            <a:lvl6pPr indent="-317500" lvl="5" marL="27432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6pPr>
            <a:lvl7pPr indent="-317500" lvl="6" marL="3200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7pPr>
            <a:lvl8pPr indent="-317500" lvl="7" marL="3657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8pPr>
            <a:lvl9pPr indent="-317500" lvl="8" marL="4114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9.jpg"/><Relationship Id="rId5"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b="1">
              <a:latin typeface="Black Ops One"/>
              <a:ea typeface="Black Ops One"/>
              <a:cs typeface="Black Ops One"/>
              <a:sym typeface="Black Ops One"/>
            </a:endParaRPr>
          </a:p>
        </p:txBody>
      </p:sp>
      <p:sp>
        <p:nvSpPr>
          <p:cNvPr id="62" name="Google Shape;62;p15"/>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70" name="Google Shape;170;p24"/>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71" name="Google Shape;171;p24"/>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72" name="Google Shape;172;p24"/>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4"/>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4"/>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24"/>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24"/>
          <p:cNvSpPr txBox="1"/>
          <p:nvPr/>
        </p:nvSpPr>
        <p:spPr>
          <a:xfrm>
            <a:off x="670900" y="670900"/>
            <a:ext cx="320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HOW WERE THEY TRAINED</a:t>
            </a:r>
            <a:r>
              <a:rPr lang="en" sz="2100">
                <a:solidFill>
                  <a:schemeClr val="dk1"/>
                </a:solidFill>
                <a:latin typeface="Black Ops One"/>
                <a:ea typeface="Black Ops One"/>
                <a:cs typeface="Black Ops One"/>
                <a:sym typeface="Black Ops One"/>
              </a:rPr>
              <a:t>?</a:t>
            </a:r>
            <a:endParaRPr sz="2100">
              <a:solidFill>
                <a:schemeClr val="dk1"/>
              </a:solidFill>
              <a:latin typeface="Black Ops One"/>
              <a:ea typeface="Black Ops One"/>
              <a:cs typeface="Black Ops One"/>
              <a:sym typeface="Black Ops One"/>
            </a:endParaRPr>
          </a:p>
        </p:txBody>
      </p:sp>
      <p:cxnSp>
        <p:nvCxnSpPr>
          <p:cNvPr id="177" name="Google Shape;177;p24"/>
          <p:cNvCxnSpPr/>
          <p:nvPr/>
        </p:nvCxnSpPr>
        <p:spPr>
          <a:xfrm>
            <a:off x="405325" y="2697550"/>
            <a:ext cx="8316300" cy="27900"/>
          </a:xfrm>
          <a:prstGeom prst="straightConnector1">
            <a:avLst/>
          </a:prstGeom>
          <a:noFill/>
          <a:ln cap="flat" cmpd="sng" w="76200">
            <a:solidFill>
              <a:schemeClr val="dk2"/>
            </a:solidFill>
            <a:prstDash val="solid"/>
            <a:round/>
            <a:headEnd len="med" w="med" type="none"/>
            <a:tailEnd len="med" w="med" type="none"/>
          </a:ln>
        </p:spPr>
      </p:cxnSp>
      <p:sp>
        <p:nvSpPr>
          <p:cNvPr id="178" name="Google Shape;178;p24"/>
          <p:cNvSpPr txBox="1"/>
          <p:nvPr/>
        </p:nvSpPr>
        <p:spPr>
          <a:xfrm>
            <a:off x="546600" y="3002400"/>
            <a:ext cx="80508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THEY WOULD LEARN BY SPENDING TIME WITH JESUS.</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THEY WOULD BE SENT OUT BY JESUS TO PRACTICE WHAT THEY WERE LEARNING.</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84" name="Google Shape;184;p25"/>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85" name="Google Shape;185;p25"/>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86" name="Google Shape;186;p25"/>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25"/>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25"/>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25"/>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25"/>
          <p:cNvSpPr txBox="1"/>
          <p:nvPr/>
        </p:nvSpPr>
        <p:spPr>
          <a:xfrm>
            <a:off x="670900" y="670900"/>
            <a:ext cx="320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WHAT WERE THEIR EMPHASES</a:t>
            </a:r>
            <a:r>
              <a:rPr lang="en" sz="2100">
                <a:solidFill>
                  <a:schemeClr val="dk1"/>
                </a:solidFill>
                <a:latin typeface="Black Ops One"/>
                <a:ea typeface="Black Ops One"/>
                <a:cs typeface="Black Ops One"/>
                <a:sym typeface="Black Ops One"/>
              </a:rPr>
              <a:t>?</a:t>
            </a:r>
            <a:endParaRPr sz="2100">
              <a:solidFill>
                <a:schemeClr val="dk1"/>
              </a:solidFill>
              <a:latin typeface="Black Ops One"/>
              <a:ea typeface="Black Ops One"/>
              <a:cs typeface="Black Ops One"/>
              <a:sym typeface="Black Ops One"/>
            </a:endParaRPr>
          </a:p>
        </p:txBody>
      </p:sp>
      <p:cxnSp>
        <p:nvCxnSpPr>
          <p:cNvPr id="191" name="Google Shape;191;p25"/>
          <p:cNvCxnSpPr/>
          <p:nvPr/>
        </p:nvCxnSpPr>
        <p:spPr>
          <a:xfrm>
            <a:off x="405325" y="2697550"/>
            <a:ext cx="8316300" cy="27900"/>
          </a:xfrm>
          <a:prstGeom prst="straightConnector1">
            <a:avLst/>
          </a:prstGeom>
          <a:noFill/>
          <a:ln cap="flat" cmpd="sng" w="76200">
            <a:solidFill>
              <a:schemeClr val="dk2"/>
            </a:solidFill>
            <a:prstDash val="solid"/>
            <a:round/>
            <a:headEnd len="med" w="med" type="none"/>
            <a:tailEnd len="med" w="med" type="none"/>
          </a:ln>
        </p:spPr>
      </p:cxnSp>
      <p:sp>
        <p:nvSpPr>
          <p:cNvPr id="192" name="Google Shape;192;p25"/>
          <p:cNvSpPr txBox="1"/>
          <p:nvPr/>
        </p:nvSpPr>
        <p:spPr>
          <a:xfrm>
            <a:off x="546600" y="3002400"/>
            <a:ext cx="80508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JESUS SENT THEM OUT TO PROCLAIM THE GOSPEL AND MAKE DISCIPLES.</a:t>
            </a:r>
            <a:endParaRPr sz="1800">
              <a:solidFill>
                <a:schemeClr val="dk1"/>
              </a:solidFill>
              <a:latin typeface="Black Ops One"/>
              <a:ea typeface="Black Ops One"/>
              <a:cs typeface="Black Ops One"/>
              <a:sym typeface="Black Ops One"/>
            </a:endParaRPr>
          </a:p>
          <a:p>
            <a:pPr indent="-342900" lvl="1" marL="914400" rtl="0" algn="l">
              <a:spcBef>
                <a:spcPts val="0"/>
              </a:spcBef>
              <a:spcAft>
                <a:spcPts val="0"/>
              </a:spcAft>
              <a:buClr>
                <a:schemeClr val="dk1"/>
              </a:buClr>
              <a:buSzPts val="1800"/>
              <a:buFont typeface="Black Ops One"/>
              <a:buAutoNum type="alphaLcPeriod"/>
            </a:pPr>
            <a:r>
              <a:rPr lang="en" sz="1800">
                <a:solidFill>
                  <a:schemeClr val="dk1"/>
                </a:solidFill>
                <a:latin typeface="Black Ops One"/>
                <a:ea typeface="Black Ops One"/>
                <a:cs typeface="Black Ops One"/>
                <a:sym typeface="Black Ops One"/>
              </a:rPr>
              <a:t>THE “SALES” COMPONENT</a:t>
            </a:r>
            <a:endParaRPr sz="1800">
              <a:solidFill>
                <a:schemeClr val="dk1"/>
              </a:solidFill>
              <a:latin typeface="Black Ops One"/>
              <a:ea typeface="Black Ops One"/>
              <a:cs typeface="Black Ops One"/>
              <a:sym typeface="Black Ops One"/>
            </a:endParaRPr>
          </a:p>
          <a:p>
            <a:pPr indent="-342900" lvl="1" marL="914400" rtl="0" algn="l">
              <a:spcBef>
                <a:spcPts val="0"/>
              </a:spcBef>
              <a:spcAft>
                <a:spcPts val="0"/>
              </a:spcAft>
              <a:buClr>
                <a:schemeClr val="dk1"/>
              </a:buClr>
              <a:buSzPts val="1800"/>
              <a:buFont typeface="Black Ops One"/>
              <a:buAutoNum type="alphaLcPeriod"/>
            </a:pPr>
            <a:r>
              <a:rPr lang="en" sz="1800">
                <a:solidFill>
                  <a:schemeClr val="dk1"/>
                </a:solidFill>
                <a:latin typeface="Black Ops One"/>
                <a:ea typeface="Black Ops One"/>
                <a:cs typeface="Black Ops One"/>
                <a:sym typeface="Black Ops One"/>
              </a:rPr>
              <a:t>THE “SERVICE” COMPONENT</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WERE THEIR EMPHASES?</a:t>
            </a:r>
            <a:endParaRPr/>
          </a:p>
        </p:txBody>
      </p:sp>
      <p:sp>
        <p:nvSpPr>
          <p:cNvPr id="198" name="Google Shape;198;p26"/>
          <p:cNvSpPr txBox="1"/>
          <p:nvPr>
            <p:ph idx="1" type="body"/>
          </p:nvPr>
        </p:nvSpPr>
        <p:spPr>
          <a:xfrm>
            <a:off x="1329900" y="1166450"/>
            <a:ext cx="6484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u="sng"/>
              <a:t>THE “SALES” COMPONENT</a:t>
            </a:r>
            <a:endParaRPr sz="2200" u="sng"/>
          </a:p>
          <a:p>
            <a:pPr indent="0" lvl="0" marL="0" rtl="0" algn="l">
              <a:lnSpc>
                <a:spcPct val="100000"/>
              </a:lnSpc>
              <a:spcBef>
                <a:spcPts val="1200"/>
              </a:spcBef>
              <a:spcAft>
                <a:spcPts val="0"/>
              </a:spcAft>
              <a:buNone/>
            </a:pPr>
            <a:r>
              <a:rPr lang="en" sz="2200"/>
              <a:t>CODE NAME:</a:t>
            </a:r>
            <a:endParaRPr sz="2200"/>
          </a:p>
          <a:p>
            <a:pPr indent="0" lvl="0" marL="0" rtl="0" algn="l">
              <a:lnSpc>
                <a:spcPct val="100000"/>
              </a:lnSpc>
              <a:spcBef>
                <a:spcPts val="1200"/>
              </a:spcBef>
              <a:spcAft>
                <a:spcPts val="0"/>
              </a:spcAft>
              <a:buNone/>
            </a:pPr>
            <a:r>
              <a:rPr lang="en" sz="2200"/>
              <a:t>	</a:t>
            </a:r>
            <a:r>
              <a:rPr i="1" lang="en" sz="2200">
                <a:solidFill>
                  <a:schemeClr val="dk2"/>
                </a:solidFill>
              </a:rPr>
              <a:t>EVANGELISM</a:t>
            </a:r>
            <a:endParaRPr i="1" sz="2200">
              <a:solidFill>
                <a:schemeClr val="dk2"/>
              </a:solidFill>
            </a:endParaRPr>
          </a:p>
          <a:p>
            <a:pPr indent="0" lvl="0" marL="0" rtl="0" algn="l">
              <a:lnSpc>
                <a:spcPct val="100000"/>
              </a:lnSpc>
              <a:spcBef>
                <a:spcPts val="1200"/>
              </a:spcBef>
              <a:spcAft>
                <a:spcPts val="0"/>
              </a:spcAft>
              <a:buNone/>
            </a:pPr>
            <a:r>
              <a:rPr lang="en" sz="2200"/>
              <a:t>TARGET CUSTOMER:</a:t>
            </a:r>
            <a:endParaRPr sz="2200"/>
          </a:p>
          <a:p>
            <a:pPr indent="0" lvl="0" marL="0" rtl="0" algn="l">
              <a:lnSpc>
                <a:spcPct val="100000"/>
              </a:lnSpc>
              <a:spcBef>
                <a:spcPts val="1200"/>
              </a:spcBef>
              <a:spcAft>
                <a:spcPts val="0"/>
              </a:spcAft>
              <a:buNone/>
            </a:pPr>
            <a:r>
              <a:rPr lang="en" sz="2200"/>
              <a:t>	</a:t>
            </a:r>
            <a:r>
              <a:rPr i="1" lang="en" sz="2200">
                <a:solidFill>
                  <a:schemeClr val="dk2"/>
                </a:solidFill>
              </a:rPr>
              <a:t>THE LOST; IE, THE WORLD</a:t>
            </a:r>
            <a:endParaRPr i="1" sz="2200">
              <a:solidFill>
                <a:schemeClr val="dk2"/>
              </a:solidFill>
            </a:endParaRPr>
          </a:p>
          <a:p>
            <a:pPr indent="0" lvl="0" marL="0" rtl="0" algn="l">
              <a:lnSpc>
                <a:spcPct val="100000"/>
              </a:lnSpc>
              <a:spcBef>
                <a:spcPts val="1200"/>
              </a:spcBef>
              <a:spcAft>
                <a:spcPts val="0"/>
              </a:spcAft>
              <a:buNone/>
            </a:pPr>
            <a:r>
              <a:rPr lang="en" sz="2200"/>
              <a:t>MESSAGE CONTENT:</a:t>
            </a:r>
            <a:endParaRPr sz="2200"/>
          </a:p>
          <a:p>
            <a:pPr indent="0" lvl="0" marL="0" rtl="0" algn="l">
              <a:lnSpc>
                <a:spcPct val="100000"/>
              </a:lnSpc>
              <a:spcBef>
                <a:spcPts val="1200"/>
              </a:spcBef>
              <a:spcAft>
                <a:spcPts val="1200"/>
              </a:spcAft>
              <a:buNone/>
            </a:pPr>
            <a:r>
              <a:rPr lang="en" sz="2200"/>
              <a:t>	</a:t>
            </a:r>
            <a:r>
              <a:rPr i="1" lang="en" sz="2200">
                <a:solidFill>
                  <a:schemeClr val="dk2"/>
                </a:solidFill>
              </a:rPr>
              <a:t>GOSPEL OF SALVATION</a:t>
            </a:r>
            <a:endParaRPr i="1" sz="22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WERE THEIR EMPHASES?</a:t>
            </a:r>
            <a:endParaRPr/>
          </a:p>
        </p:txBody>
      </p:sp>
      <p:sp>
        <p:nvSpPr>
          <p:cNvPr id="204" name="Google Shape;204;p27"/>
          <p:cNvSpPr txBox="1"/>
          <p:nvPr>
            <p:ph idx="1" type="body"/>
          </p:nvPr>
        </p:nvSpPr>
        <p:spPr>
          <a:xfrm>
            <a:off x="1329900" y="1166450"/>
            <a:ext cx="6484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u="sng"/>
              <a:t>THE “SERVICE” COMPONENT</a:t>
            </a:r>
            <a:endParaRPr sz="2200" u="sng"/>
          </a:p>
          <a:p>
            <a:pPr indent="0" lvl="0" marL="0" rtl="0" algn="l">
              <a:lnSpc>
                <a:spcPct val="100000"/>
              </a:lnSpc>
              <a:spcBef>
                <a:spcPts val="1200"/>
              </a:spcBef>
              <a:spcAft>
                <a:spcPts val="0"/>
              </a:spcAft>
              <a:buNone/>
            </a:pPr>
            <a:r>
              <a:rPr lang="en" sz="2200"/>
              <a:t>CODE NAME:</a:t>
            </a:r>
            <a:endParaRPr sz="2200"/>
          </a:p>
          <a:p>
            <a:pPr indent="0" lvl="0" marL="0" rtl="0" algn="l">
              <a:lnSpc>
                <a:spcPct val="100000"/>
              </a:lnSpc>
              <a:spcBef>
                <a:spcPts val="1200"/>
              </a:spcBef>
              <a:spcAft>
                <a:spcPts val="0"/>
              </a:spcAft>
              <a:buNone/>
            </a:pPr>
            <a:r>
              <a:rPr lang="en" sz="2200"/>
              <a:t>	</a:t>
            </a:r>
            <a:r>
              <a:rPr i="1" lang="en" sz="2200">
                <a:solidFill>
                  <a:schemeClr val="dk2"/>
                </a:solidFill>
              </a:rPr>
              <a:t>DISCIPLESHIP</a:t>
            </a:r>
            <a:endParaRPr i="1" sz="2200">
              <a:solidFill>
                <a:schemeClr val="dk2"/>
              </a:solidFill>
            </a:endParaRPr>
          </a:p>
          <a:p>
            <a:pPr indent="0" lvl="0" marL="0" rtl="0" algn="l">
              <a:lnSpc>
                <a:spcPct val="100000"/>
              </a:lnSpc>
              <a:spcBef>
                <a:spcPts val="1200"/>
              </a:spcBef>
              <a:spcAft>
                <a:spcPts val="0"/>
              </a:spcAft>
              <a:buNone/>
            </a:pPr>
            <a:r>
              <a:rPr lang="en" sz="2200"/>
              <a:t>TARGET CUSTOMER:</a:t>
            </a:r>
            <a:endParaRPr sz="2200"/>
          </a:p>
          <a:p>
            <a:pPr indent="0" lvl="0" marL="0" rtl="0" algn="l">
              <a:lnSpc>
                <a:spcPct val="100000"/>
              </a:lnSpc>
              <a:spcBef>
                <a:spcPts val="1200"/>
              </a:spcBef>
              <a:spcAft>
                <a:spcPts val="0"/>
              </a:spcAft>
              <a:buNone/>
            </a:pPr>
            <a:r>
              <a:rPr lang="en" sz="2200"/>
              <a:t>	</a:t>
            </a:r>
            <a:r>
              <a:rPr i="1" lang="en" sz="2200">
                <a:solidFill>
                  <a:schemeClr val="dk2"/>
                </a:solidFill>
              </a:rPr>
              <a:t>THE SAVED; IE, THE CHURCH</a:t>
            </a:r>
            <a:endParaRPr i="1" sz="2200">
              <a:solidFill>
                <a:schemeClr val="dk2"/>
              </a:solidFill>
            </a:endParaRPr>
          </a:p>
          <a:p>
            <a:pPr indent="0" lvl="0" marL="0" rtl="0" algn="l">
              <a:lnSpc>
                <a:spcPct val="100000"/>
              </a:lnSpc>
              <a:spcBef>
                <a:spcPts val="1200"/>
              </a:spcBef>
              <a:spcAft>
                <a:spcPts val="0"/>
              </a:spcAft>
              <a:buNone/>
            </a:pPr>
            <a:r>
              <a:rPr lang="en" sz="2200"/>
              <a:t>MESSAGE CONTENT:</a:t>
            </a:r>
            <a:endParaRPr sz="2200"/>
          </a:p>
          <a:p>
            <a:pPr indent="0" lvl="0" marL="0" rtl="0" algn="l">
              <a:lnSpc>
                <a:spcPct val="100000"/>
              </a:lnSpc>
              <a:spcBef>
                <a:spcPts val="1200"/>
              </a:spcBef>
              <a:spcAft>
                <a:spcPts val="1200"/>
              </a:spcAft>
              <a:buNone/>
            </a:pPr>
            <a:r>
              <a:rPr lang="en" sz="2200"/>
              <a:t>	</a:t>
            </a:r>
            <a:r>
              <a:rPr i="1" lang="en" sz="2200">
                <a:solidFill>
                  <a:schemeClr val="dk2"/>
                </a:solidFill>
              </a:rPr>
              <a:t>GOSPEL OF THE KINGDOM</a:t>
            </a:r>
            <a:endParaRPr i="1" sz="22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210" name="Google Shape;210;p28"/>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211" name="Google Shape;211;p28"/>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212" name="Google Shape;212;p28"/>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28"/>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28"/>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28"/>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8"/>
          <p:cNvSpPr txBox="1"/>
          <p:nvPr/>
        </p:nvSpPr>
        <p:spPr>
          <a:xfrm>
            <a:off x="670900" y="670900"/>
            <a:ext cx="320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WHAT WERE THEIR EMPHASES?</a:t>
            </a:r>
            <a:endParaRPr sz="2100">
              <a:solidFill>
                <a:schemeClr val="dk1"/>
              </a:solidFill>
              <a:latin typeface="Black Ops One"/>
              <a:ea typeface="Black Ops One"/>
              <a:cs typeface="Black Ops One"/>
              <a:sym typeface="Black Ops One"/>
            </a:endParaRPr>
          </a:p>
        </p:txBody>
      </p:sp>
      <p:cxnSp>
        <p:nvCxnSpPr>
          <p:cNvPr id="217" name="Google Shape;217;p28"/>
          <p:cNvCxnSpPr/>
          <p:nvPr/>
        </p:nvCxnSpPr>
        <p:spPr>
          <a:xfrm>
            <a:off x="405325" y="2697550"/>
            <a:ext cx="8316300" cy="27900"/>
          </a:xfrm>
          <a:prstGeom prst="straightConnector1">
            <a:avLst/>
          </a:prstGeom>
          <a:noFill/>
          <a:ln cap="flat" cmpd="sng" w="76200">
            <a:solidFill>
              <a:schemeClr val="dk2"/>
            </a:solidFill>
            <a:prstDash val="solid"/>
            <a:round/>
            <a:headEnd len="med" w="med" type="none"/>
            <a:tailEnd len="med" w="med" type="none"/>
          </a:ln>
        </p:spPr>
      </p:cxnSp>
      <p:sp>
        <p:nvSpPr>
          <p:cNvPr id="218" name="Google Shape;218;p28"/>
          <p:cNvSpPr txBox="1"/>
          <p:nvPr/>
        </p:nvSpPr>
        <p:spPr>
          <a:xfrm>
            <a:off x="546600" y="3002400"/>
            <a:ext cx="80508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JESUS SENT THEM OUT TO PROCLAIM THE GOSPEL AND MAKE DISCIPLES.</a:t>
            </a:r>
            <a:endParaRPr sz="1800">
              <a:solidFill>
                <a:schemeClr val="dk1"/>
              </a:solidFill>
              <a:latin typeface="Black Ops One"/>
              <a:ea typeface="Black Ops One"/>
              <a:cs typeface="Black Ops One"/>
              <a:sym typeface="Black Ops One"/>
            </a:endParaRPr>
          </a:p>
          <a:p>
            <a:pPr indent="-342900" lvl="1" marL="914400" rtl="0" algn="l">
              <a:spcBef>
                <a:spcPts val="0"/>
              </a:spcBef>
              <a:spcAft>
                <a:spcPts val="0"/>
              </a:spcAft>
              <a:buClr>
                <a:schemeClr val="dk1"/>
              </a:buClr>
              <a:buSzPts val="1800"/>
              <a:buFont typeface="Black Ops One"/>
              <a:buAutoNum type="alphaLcPeriod"/>
            </a:pPr>
            <a:r>
              <a:rPr lang="en" sz="1800">
                <a:solidFill>
                  <a:schemeClr val="dk1"/>
                </a:solidFill>
                <a:latin typeface="Black Ops One"/>
                <a:ea typeface="Black Ops One"/>
                <a:cs typeface="Black Ops One"/>
                <a:sym typeface="Black Ops One"/>
              </a:rPr>
              <a:t>THE “SALES” COMPONENT</a:t>
            </a:r>
            <a:endParaRPr sz="1800">
              <a:solidFill>
                <a:schemeClr val="dk1"/>
              </a:solidFill>
              <a:latin typeface="Black Ops One"/>
              <a:ea typeface="Black Ops One"/>
              <a:cs typeface="Black Ops One"/>
              <a:sym typeface="Black Ops One"/>
            </a:endParaRPr>
          </a:p>
          <a:p>
            <a:pPr indent="-342900" lvl="1" marL="914400" rtl="0" algn="l">
              <a:spcBef>
                <a:spcPts val="0"/>
              </a:spcBef>
              <a:spcAft>
                <a:spcPts val="0"/>
              </a:spcAft>
              <a:buClr>
                <a:schemeClr val="dk1"/>
              </a:buClr>
              <a:buSzPts val="1800"/>
              <a:buFont typeface="Black Ops One"/>
              <a:buAutoNum type="alphaLcPeriod"/>
            </a:pPr>
            <a:r>
              <a:rPr lang="en" sz="1800">
                <a:solidFill>
                  <a:schemeClr val="dk1"/>
                </a:solidFill>
                <a:latin typeface="Black Ops One"/>
                <a:ea typeface="Black Ops One"/>
                <a:cs typeface="Black Ops One"/>
                <a:sym typeface="Black Ops One"/>
              </a:rPr>
              <a:t>THE “SERVICE” COMPONENT</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HE SENT THEM OUT TO NEUTRALIZE THE OPPOSITION.</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txBox="1"/>
          <p:nvPr>
            <p:ph idx="1" type="body"/>
          </p:nvPr>
        </p:nvSpPr>
        <p:spPr>
          <a:xfrm>
            <a:off x="311700" y="433275"/>
            <a:ext cx="8520600" cy="413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200">
                <a:highlight>
                  <a:srgbClr val="FFFFFF"/>
                </a:highlight>
              </a:rPr>
              <a:t>10 “</a:t>
            </a:r>
            <a:r>
              <a:rPr lang="en" sz="2200">
                <a:solidFill>
                  <a:srgbClr val="FF0000"/>
                </a:solidFill>
                <a:highlight>
                  <a:srgbClr val="FFFFFF"/>
                </a:highlight>
              </a:rPr>
              <a:t>A thief comes only to steal and kill and destroy. I have come so that they may have life and have it in abundance</a:t>
            </a:r>
            <a:r>
              <a:rPr lang="en" sz="2200">
                <a:highlight>
                  <a:srgbClr val="FFFFFF"/>
                </a:highlight>
              </a:rPr>
              <a:t>.”</a:t>
            </a:r>
            <a:endParaRPr sz="2200">
              <a:highlight>
                <a:srgbClr val="FFFFFF"/>
              </a:highlight>
            </a:endParaRPr>
          </a:p>
          <a:p>
            <a:pPr indent="0" lvl="0" marL="0" rtl="0" algn="l">
              <a:spcBef>
                <a:spcPts val="1200"/>
              </a:spcBef>
              <a:spcAft>
                <a:spcPts val="0"/>
              </a:spcAft>
              <a:buNone/>
            </a:pPr>
            <a:r>
              <a:rPr lang="en" sz="2200">
                <a:highlight>
                  <a:srgbClr val="FFFFFF"/>
                </a:highlight>
              </a:rPr>
              <a:t>JOHN 10:10</a:t>
            </a:r>
            <a:endParaRPr sz="2200">
              <a:highlight>
                <a:srgbClr val="FFFFFF"/>
              </a:highlight>
            </a:endParaRPr>
          </a:p>
          <a:p>
            <a:pPr indent="0" lvl="0" marL="0" rtl="0" algn="l">
              <a:spcBef>
                <a:spcPts val="1200"/>
              </a:spcBef>
              <a:spcAft>
                <a:spcPts val="0"/>
              </a:spcAft>
              <a:buNone/>
            </a:pPr>
            <a:r>
              <a:t/>
            </a:r>
            <a:endParaRPr sz="2100">
              <a:highlight>
                <a:srgbClr val="FFFFFF"/>
              </a:highlight>
            </a:endParaRPr>
          </a:p>
          <a:p>
            <a:pPr indent="0" lvl="0" marL="0" rtl="0" algn="l">
              <a:spcBef>
                <a:spcPts val="1200"/>
              </a:spcBef>
              <a:spcAft>
                <a:spcPts val="0"/>
              </a:spcAft>
              <a:buNone/>
            </a:pPr>
            <a:r>
              <a:rPr lang="en" sz="2100">
                <a:highlight>
                  <a:srgbClr val="FFFFFF"/>
                </a:highlight>
              </a:rPr>
              <a:t>			</a:t>
            </a:r>
            <a:r>
              <a:rPr lang="en" sz="2200">
                <a:highlight>
                  <a:srgbClr val="FFFFFF"/>
                </a:highlight>
              </a:rPr>
              <a:t>“The Son of God was revealed for this</a:t>
            </a:r>
            <a:endParaRPr sz="2200">
              <a:highlight>
                <a:srgbClr val="FFFFFF"/>
              </a:highlight>
            </a:endParaRPr>
          </a:p>
          <a:p>
            <a:pPr indent="457200" lvl="0" marL="914400" rtl="0" algn="l">
              <a:spcBef>
                <a:spcPts val="1200"/>
              </a:spcBef>
              <a:spcAft>
                <a:spcPts val="0"/>
              </a:spcAft>
              <a:buNone/>
            </a:pPr>
            <a:r>
              <a:rPr lang="en" sz="2200">
                <a:highlight>
                  <a:srgbClr val="FFFFFF"/>
                </a:highlight>
              </a:rPr>
              <a:t>purpose: to destroy the devil’s works.”</a:t>
            </a:r>
            <a:endParaRPr sz="2200">
              <a:highlight>
                <a:srgbClr val="FFFFFF"/>
              </a:highlight>
            </a:endParaRPr>
          </a:p>
          <a:p>
            <a:pPr indent="457200" lvl="0" marL="914400" rtl="0" algn="l">
              <a:spcBef>
                <a:spcPts val="1200"/>
              </a:spcBef>
              <a:spcAft>
                <a:spcPts val="1200"/>
              </a:spcAft>
              <a:buNone/>
            </a:pPr>
            <a:r>
              <a:rPr lang="en" sz="2200">
                <a:highlight>
                  <a:srgbClr val="FFFFFF"/>
                </a:highlight>
              </a:rPr>
              <a:t>1 JOHN 3:8</a:t>
            </a:r>
            <a:endParaRPr sz="2200">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229" name="Google Shape;229;p30"/>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230" name="Google Shape;230;p30"/>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231" name="Google Shape;231;p30"/>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30"/>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30"/>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30"/>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30"/>
          <p:cNvSpPr txBox="1"/>
          <p:nvPr/>
        </p:nvSpPr>
        <p:spPr>
          <a:xfrm>
            <a:off x="644425" y="1026775"/>
            <a:ext cx="4276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YOUR KINGDOM LIFE PLAN</a:t>
            </a:r>
            <a:r>
              <a:rPr lang="en" sz="2100">
                <a:solidFill>
                  <a:schemeClr val="dk1"/>
                </a:solidFill>
                <a:latin typeface="Black Ops One"/>
                <a:ea typeface="Black Ops One"/>
                <a:cs typeface="Black Ops One"/>
                <a:sym typeface="Black Ops One"/>
              </a:rPr>
              <a:t>?</a:t>
            </a:r>
            <a:endParaRPr sz="2100">
              <a:solidFill>
                <a:schemeClr val="dk1"/>
              </a:solidFill>
              <a:latin typeface="Black Ops One"/>
              <a:ea typeface="Black Ops One"/>
              <a:cs typeface="Black Ops One"/>
              <a:sym typeface="Black Ops One"/>
            </a:endParaRPr>
          </a:p>
        </p:txBody>
      </p:sp>
      <p:cxnSp>
        <p:nvCxnSpPr>
          <p:cNvPr id="236" name="Google Shape;236;p30"/>
          <p:cNvCxnSpPr/>
          <p:nvPr/>
        </p:nvCxnSpPr>
        <p:spPr>
          <a:xfrm>
            <a:off x="644425" y="1969275"/>
            <a:ext cx="4276800" cy="14100"/>
          </a:xfrm>
          <a:prstGeom prst="straightConnector1">
            <a:avLst/>
          </a:prstGeom>
          <a:noFill/>
          <a:ln cap="flat" cmpd="sng" w="76200">
            <a:solidFill>
              <a:schemeClr val="dk2"/>
            </a:solidFill>
            <a:prstDash val="solid"/>
            <a:round/>
            <a:headEnd len="med" w="med" type="none"/>
            <a:tailEnd len="med" w="med" type="none"/>
          </a:ln>
        </p:spPr>
      </p:cxnSp>
      <p:sp>
        <p:nvSpPr>
          <p:cNvPr id="237" name="Google Shape;237;p30"/>
          <p:cNvSpPr txBox="1"/>
          <p:nvPr/>
        </p:nvSpPr>
        <p:spPr>
          <a:xfrm>
            <a:off x="526500" y="2196275"/>
            <a:ext cx="8091000" cy="2924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Black Ops One"/>
              <a:buAutoNum type="arabicPeriod"/>
            </a:pPr>
            <a:r>
              <a:rPr lang="en" sz="2000">
                <a:solidFill>
                  <a:schemeClr val="dk1"/>
                </a:solidFill>
                <a:latin typeface="Black Ops One"/>
                <a:ea typeface="Black Ops One"/>
                <a:cs typeface="Black Ops One"/>
                <a:sym typeface="Black Ops One"/>
              </a:rPr>
              <a:t>YOU HAVE BEEN HAND PICKED</a:t>
            </a:r>
            <a:endParaRPr sz="2000">
              <a:solidFill>
                <a:schemeClr val="dk1"/>
              </a:solidFill>
              <a:latin typeface="Black Ops One"/>
              <a:ea typeface="Black Ops One"/>
              <a:cs typeface="Black Ops One"/>
              <a:sym typeface="Black Ops One"/>
            </a:endParaRPr>
          </a:p>
          <a:p>
            <a:pPr indent="-355600" lvl="0" marL="457200" rtl="0" algn="l">
              <a:spcBef>
                <a:spcPts val="0"/>
              </a:spcBef>
              <a:spcAft>
                <a:spcPts val="0"/>
              </a:spcAft>
              <a:buClr>
                <a:schemeClr val="dk1"/>
              </a:buClr>
              <a:buSzPts val="2000"/>
              <a:buFont typeface="Black Ops One"/>
              <a:buAutoNum type="arabicPeriod"/>
            </a:pPr>
            <a:r>
              <a:rPr lang="en" sz="2000">
                <a:solidFill>
                  <a:schemeClr val="dk1"/>
                </a:solidFill>
                <a:latin typeface="Black Ops One"/>
                <a:ea typeface="Black Ops One"/>
                <a:cs typeface="Black Ops One"/>
                <a:sym typeface="Black Ops One"/>
              </a:rPr>
              <a:t>JESUS HAS A VISION FOR YOU</a:t>
            </a:r>
            <a:endParaRPr sz="2000">
              <a:solidFill>
                <a:schemeClr val="dk1"/>
              </a:solidFill>
              <a:latin typeface="Black Ops One"/>
              <a:ea typeface="Black Ops One"/>
              <a:cs typeface="Black Ops One"/>
              <a:sym typeface="Black Ops One"/>
            </a:endParaRPr>
          </a:p>
          <a:p>
            <a:pPr indent="-355600" lvl="0" marL="457200" rtl="0" algn="l">
              <a:spcBef>
                <a:spcPts val="0"/>
              </a:spcBef>
              <a:spcAft>
                <a:spcPts val="0"/>
              </a:spcAft>
              <a:buClr>
                <a:schemeClr val="dk1"/>
              </a:buClr>
              <a:buSzPts val="2000"/>
              <a:buFont typeface="Black Ops One"/>
              <a:buAutoNum type="arabicPeriod"/>
            </a:pPr>
            <a:r>
              <a:rPr lang="en" sz="2000">
                <a:solidFill>
                  <a:schemeClr val="dk1"/>
                </a:solidFill>
                <a:latin typeface="Black Ops One"/>
                <a:ea typeface="Black Ops One"/>
                <a:cs typeface="Black Ops One"/>
                <a:sym typeface="Black Ops One"/>
              </a:rPr>
              <a:t>HE’S PLACED YOU IN TRAINING AND ASKED THAT YOU FOLLOW HIM</a:t>
            </a:r>
            <a:endParaRPr sz="2000">
              <a:solidFill>
                <a:schemeClr val="dk1"/>
              </a:solidFill>
              <a:latin typeface="Black Ops One"/>
              <a:ea typeface="Black Ops One"/>
              <a:cs typeface="Black Ops One"/>
              <a:sym typeface="Black Ops One"/>
            </a:endParaRPr>
          </a:p>
          <a:p>
            <a:pPr indent="-355600" lvl="0" marL="457200" rtl="0" algn="l">
              <a:spcBef>
                <a:spcPts val="0"/>
              </a:spcBef>
              <a:spcAft>
                <a:spcPts val="0"/>
              </a:spcAft>
              <a:buClr>
                <a:schemeClr val="dk1"/>
              </a:buClr>
              <a:buSzPts val="2000"/>
              <a:buFont typeface="Black Ops One"/>
              <a:buAutoNum type="arabicPeriod"/>
            </a:pPr>
            <a:r>
              <a:rPr lang="en" sz="2000">
                <a:solidFill>
                  <a:schemeClr val="dk1"/>
                </a:solidFill>
                <a:latin typeface="Black Ops One"/>
                <a:ea typeface="Black Ops One"/>
                <a:cs typeface="Black Ops One"/>
                <a:sym typeface="Black Ops One"/>
              </a:rPr>
              <a:t>YOU WILL NEED TO PRACTICE WHAT YOU ARE LEARNING</a:t>
            </a:r>
            <a:endParaRPr sz="2000">
              <a:solidFill>
                <a:schemeClr val="dk1"/>
              </a:solidFill>
              <a:latin typeface="Black Ops One"/>
              <a:ea typeface="Black Ops One"/>
              <a:cs typeface="Black Ops One"/>
              <a:sym typeface="Black Ops One"/>
            </a:endParaRPr>
          </a:p>
          <a:p>
            <a:pPr indent="-355600" lvl="0" marL="457200" rtl="0" algn="l">
              <a:spcBef>
                <a:spcPts val="0"/>
              </a:spcBef>
              <a:spcAft>
                <a:spcPts val="0"/>
              </a:spcAft>
              <a:buClr>
                <a:schemeClr val="dk1"/>
              </a:buClr>
              <a:buSzPts val="2000"/>
              <a:buFont typeface="Black Ops One"/>
              <a:buAutoNum type="arabicPeriod"/>
            </a:pPr>
            <a:r>
              <a:rPr lang="en" sz="2000">
                <a:solidFill>
                  <a:schemeClr val="dk1"/>
                </a:solidFill>
                <a:latin typeface="Black Ops One"/>
                <a:ea typeface="Black Ops One"/>
                <a:cs typeface="Black Ops One"/>
                <a:sym typeface="Black Ops One"/>
              </a:rPr>
              <a:t>YOU WILL NEED TO EMPHASIZE “SALES” OR “SERVICE”</a:t>
            </a:r>
            <a:endParaRPr sz="2000">
              <a:solidFill>
                <a:schemeClr val="dk1"/>
              </a:solidFill>
              <a:latin typeface="Black Ops One"/>
              <a:ea typeface="Black Ops One"/>
              <a:cs typeface="Black Ops One"/>
              <a:sym typeface="Black Ops One"/>
            </a:endParaRPr>
          </a:p>
          <a:p>
            <a:pPr indent="-355600" lvl="0" marL="457200" rtl="0" algn="l">
              <a:spcBef>
                <a:spcPts val="0"/>
              </a:spcBef>
              <a:spcAft>
                <a:spcPts val="0"/>
              </a:spcAft>
              <a:buClr>
                <a:schemeClr val="dk1"/>
              </a:buClr>
              <a:buSzPts val="2000"/>
              <a:buFont typeface="Black Ops One"/>
              <a:buAutoNum type="arabicPeriod"/>
            </a:pPr>
            <a:r>
              <a:rPr lang="en" sz="2000">
                <a:solidFill>
                  <a:schemeClr val="dk1"/>
                </a:solidFill>
                <a:latin typeface="Black Ops One"/>
                <a:ea typeface="Black Ops One"/>
                <a:cs typeface="Black Ops One"/>
                <a:sym typeface="Black Ops One"/>
              </a:rPr>
              <a:t>YOUR KLP WILL HAVE OPPOSITION THAT MUST BE NEUTRALIZED.</a:t>
            </a:r>
            <a:endParaRPr sz="20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idx="1" type="body"/>
          </p:nvPr>
        </p:nvSpPr>
        <p:spPr>
          <a:xfrm>
            <a:off x="311700" y="531125"/>
            <a:ext cx="8520600" cy="403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900"/>
              <a:t>IF GOD DELAYS THE RETURN OF JESUS AND THE END OF ALL THINGS FOR ANOTHER 2000 YEARS, HOW MANY PEOPLE AT THAT TIME WOULD TRACE THEIR SPIRITUAL HERITAGE TO THE CURRENT PARTICIPANTS IN THIS MODERN-DAY CONTINGENT OF BATTLE READY?</a:t>
            </a:r>
            <a:endParaRPr sz="2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8" name="Google Shape;248;p32"/>
          <p:cNvSpPr txBox="1"/>
          <p:nvPr>
            <p:ph idx="1" type="body"/>
          </p:nvPr>
        </p:nvSpPr>
        <p:spPr>
          <a:xfrm>
            <a:off x="311700" y="445025"/>
            <a:ext cx="8520600" cy="41238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2600"/>
              <a:t>“YOUR POTENTIAL IN YOUR LIFEMISSION”</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GOD-DESIGNED POTENTIAL</a:t>
            </a:r>
            <a:endParaRPr/>
          </a:p>
        </p:txBody>
      </p:sp>
      <p:sp>
        <p:nvSpPr>
          <p:cNvPr id="254" name="Google Shape;254;p33"/>
          <p:cNvSpPr/>
          <p:nvPr/>
        </p:nvSpPr>
        <p:spPr>
          <a:xfrm>
            <a:off x="684875" y="1124525"/>
            <a:ext cx="3186600" cy="3138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5" name="Google Shape;255;p33"/>
          <p:cNvSpPr/>
          <p:nvPr/>
        </p:nvSpPr>
        <p:spPr>
          <a:xfrm>
            <a:off x="5198075" y="1124525"/>
            <a:ext cx="3186600" cy="31383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56" name="Google Shape;256;p33"/>
          <p:cNvSpPr txBox="1"/>
          <p:nvPr/>
        </p:nvSpPr>
        <p:spPr>
          <a:xfrm>
            <a:off x="684875" y="2332025"/>
            <a:ext cx="3186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dk1"/>
                </a:solidFill>
                <a:latin typeface="Black Ops One"/>
                <a:ea typeface="Black Ops One"/>
                <a:cs typeface="Black Ops One"/>
                <a:sym typeface="Black Ops One"/>
              </a:rPr>
              <a:t>WORK</a:t>
            </a:r>
            <a:endParaRPr sz="3500">
              <a:solidFill>
                <a:schemeClr val="dk1"/>
              </a:solidFill>
              <a:latin typeface="Black Ops One"/>
              <a:ea typeface="Black Ops One"/>
              <a:cs typeface="Black Ops One"/>
              <a:sym typeface="Black Ops One"/>
            </a:endParaRPr>
          </a:p>
        </p:txBody>
      </p:sp>
      <p:sp>
        <p:nvSpPr>
          <p:cNvPr id="257" name="Google Shape;257;p33"/>
          <p:cNvSpPr txBox="1"/>
          <p:nvPr/>
        </p:nvSpPr>
        <p:spPr>
          <a:xfrm>
            <a:off x="5198075" y="2332025"/>
            <a:ext cx="3186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dk1"/>
                </a:solidFill>
                <a:latin typeface="Black Ops One"/>
                <a:ea typeface="Black Ops One"/>
                <a:cs typeface="Black Ops One"/>
                <a:sym typeface="Black Ops One"/>
              </a:rPr>
              <a:t>CHURCH</a:t>
            </a:r>
            <a:endParaRPr sz="3500">
              <a:solidFill>
                <a:schemeClr val="dk1"/>
              </a:solidFill>
              <a:latin typeface="Black Ops One"/>
              <a:ea typeface="Black Ops One"/>
              <a:cs typeface="Black Ops One"/>
              <a:sym typeface="Black Ops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600"/>
              <a:t>YOUR KINGDOM LIFE PLAN</a:t>
            </a:r>
            <a:endParaRPr sz="4600"/>
          </a:p>
        </p:txBody>
      </p:sp>
      <p:sp>
        <p:nvSpPr>
          <p:cNvPr id="68" name="Google Shape;68;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GOD-DESIGNED POTENTIAL</a:t>
            </a:r>
            <a:endParaRPr/>
          </a:p>
        </p:txBody>
      </p:sp>
      <p:sp>
        <p:nvSpPr>
          <p:cNvPr id="263" name="Google Shape;263;p34"/>
          <p:cNvSpPr/>
          <p:nvPr/>
        </p:nvSpPr>
        <p:spPr>
          <a:xfrm>
            <a:off x="2978700" y="1124525"/>
            <a:ext cx="3186600" cy="3138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4" name="Google Shape;264;p34"/>
          <p:cNvSpPr/>
          <p:nvPr/>
        </p:nvSpPr>
        <p:spPr>
          <a:xfrm>
            <a:off x="6581825" y="638350"/>
            <a:ext cx="1115400" cy="1098300"/>
          </a:xfrm>
          <a:prstGeom prst="ellipse">
            <a:avLst/>
          </a:prstGeom>
          <a:solidFill>
            <a:schemeClr val="accent4"/>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65" name="Google Shape;265;p34"/>
          <p:cNvSpPr txBox="1"/>
          <p:nvPr/>
        </p:nvSpPr>
        <p:spPr>
          <a:xfrm>
            <a:off x="2978700" y="2155025"/>
            <a:ext cx="31866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00">
                <a:solidFill>
                  <a:schemeClr val="dk1"/>
                </a:solidFill>
                <a:latin typeface="Black Ops One"/>
                <a:ea typeface="Black Ops One"/>
                <a:cs typeface="Black Ops One"/>
                <a:sym typeface="Black Ops One"/>
              </a:rPr>
              <a:t>GOD’S KINGDOM</a:t>
            </a:r>
            <a:endParaRPr sz="2900">
              <a:solidFill>
                <a:schemeClr val="dk1"/>
              </a:solidFill>
              <a:latin typeface="Black Ops One"/>
              <a:ea typeface="Black Ops One"/>
              <a:cs typeface="Black Ops One"/>
              <a:sym typeface="Black Ops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1" name="Google Shape;271;p35"/>
          <p:cNvSpPr txBox="1"/>
          <p:nvPr>
            <p:ph idx="1" type="body"/>
          </p:nvPr>
        </p:nvSpPr>
        <p:spPr>
          <a:xfrm>
            <a:off x="2767500" y="863550"/>
            <a:ext cx="60648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2900"/>
              <a:t>REBRANDING YOURSELF FROM A </a:t>
            </a:r>
            <a:r>
              <a:rPr lang="en" sz="2900" u="sng"/>
              <a:t>SUCCESSFUL CAREER</a:t>
            </a:r>
            <a:r>
              <a:rPr lang="en" sz="2900"/>
              <a:t> TO A </a:t>
            </a:r>
            <a:r>
              <a:rPr lang="en" sz="2900" u="sng"/>
              <a:t>SIGNIFICANT CALLING</a:t>
            </a:r>
            <a:r>
              <a:rPr lang="en" sz="2900"/>
              <a:t>…</a:t>
            </a:r>
            <a:endParaRPr sz="2900"/>
          </a:p>
        </p:txBody>
      </p:sp>
      <p:sp>
        <p:nvSpPr>
          <p:cNvPr id="272" name="Google Shape;272;p35"/>
          <p:cNvSpPr/>
          <p:nvPr/>
        </p:nvSpPr>
        <p:spPr>
          <a:xfrm>
            <a:off x="869475" y="1857900"/>
            <a:ext cx="1449900" cy="1427700"/>
          </a:xfrm>
          <a:prstGeom prst="ellipse">
            <a:avLst/>
          </a:prstGeom>
          <a:solidFill>
            <a:schemeClr val="accent4"/>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73" name="Google Shape;273;p35"/>
          <p:cNvSpPr txBox="1"/>
          <p:nvPr/>
        </p:nvSpPr>
        <p:spPr>
          <a:xfrm>
            <a:off x="734775" y="2340900"/>
            <a:ext cx="1719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p:nvPr/>
        </p:nvSpPr>
        <p:spPr>
          <a:xfrm>
            <a:off x="311700" y="445025"/>
            <a:ext cx="1449900" cy="1427700"/>
          </a:xfrm>
          <a:prstGeom prst="ellipse">
            <a:avLst/>
          </a:prstGeom>
          <a:solidFill>
            <a:schemeClr val="accent4"/>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279" name="Google Shape;279;p36"/>
          <p:cNvSpPr txBox="1"/>
          <p:nvPr/>
        </p:nvSpPr>
        <p:spPr>
          <a:xfrm>
            <a:off x="177000" y="928025"/>
            <a:ext cx="1719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POTENTIAL</a:t>
            </a:r>
            <a:endParaRPr sz="1800">
              <a:solidFill>
                <a:schemeClr val="dk1"/>
              </a:solidFill>
              <a:latin typeface="Black Ops One"/>
              <a:ea typeface="Black Ops One"/>
              <a:cs typeface="Black Ops One"/>
              <a:sym typeface="Black Ops One"/>
            </a:endParaRPr>
          </a:p>
        </p:txBody>
      </p:sp>
      <p:sp>
        <p:nvSpPr>
          <p:cNvPr id="280" name="Google Shape;280;p36"/>
          <p:cNvSpPr/>
          <p:nvPr/>
        </p:nvSpPr>
        <p:spPr>
          <a:xfrm>
            <a:off x="2510400" y="1177500"/>
            <a:ext cx="4123200" cy="2788500"/>
          </a:xfrm>
          <a:prstGeom prst="rect">
            <a:avLst/>
          </a:prstGeom>
          <a:gradFill>
            <a:gsLst>
              <a:gs pos="0">
                <a:srgbClr val="F2F2F2"/>
              </a:gs>
              <a:gs pos="100000">
                <a:srgbClr val="A6A6A6"/>
              </a:gs>
            </a:gsLst>
            <a:lin ang="5400012" scaled="0"/>
          </a:gra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281" name="Google Shape;281;p36"/>
          <p:cNvSpPr txBox="1"/>
          <p:nvPr/>
        </p:nvSpPr>
        <p:spPr>
          <a:xfrm>
            <a:off x="4123375" y="1578900"/>
            <a:ext cx="2256000" cy="1985700"/>
          </a:xfrm>
          <a:prstGeom prst="rect">
            <a:avLst/>
          </a:prstGeom>
          <a:noFill/>
          <a:ln>
            <a:noFill/>
          </a:ln>
        </p:spPr>
        <p:txBody>
          <a:bodyPr anchorCtr="0" anchor="t" bIns="91425" lIns="91425" spcFirstLastPara="1" rIns="91425" wrap="square" tIns="91425">
            <a:spAutoFit/>
          </a:bodyPr>
          <a:lstStyle/>
          <a:p>
            <a:pPr indent="-311150" lvl="0" marL="457200" rtl="0" algn="l">
              <a:lnSpc>
                <a:spcPct val="100000"/>
              </a:lnSpc>
              <a:spcBef>
                <a:spcPts val="0"/>
              </a:spcBef>
              <a:spcAft>
                <a:spcPts val="0"/>
              </a:spcAft>
              <a:buClr>
                <a:srgbClr val="000000"/>
              </a:buClr>
              <a:buSzPts val="1300"/>
              <a:buFont typeface="Black Ops One"/>
              <a:buAutoNum type="arabicPeriod"/>
            </a:pPr>
            <a:r>
              <a:t/>
            </a:r>
            <a:endParaRPr sz="1300">
              <a:solidFill>
                <a:srgbClr val="000000"/>
              </a:solidFill>
              <a:latin typeface="Black Ops One"/>
              <a:ea typeface="Black Ops One"/>
              <a:cs typeface="Black Ops One"/>
              <a:sym typeface="Black Ops One"/>
            </a:endParaRPr>
          </a:p>
          <a:p>
            <a:pPr indent="0" lvl="0" marL="0" rtl="0" algn="l">
              <a:lnSpc>
                <a:spcPct val="100000"/>
              </a:lnSpc>
              <a:spcBef>
                <a:spcPts val="0"/>
              </a:spcBef>
              <a:spcAft>
                <a:spcPts val="0"/>
              </a:spcAft>
              <a:buNone/>
            </a:pPr>
            <a:r>
              <a:t/>
            </a:r>
            <a:endParaRPr sz="1300">
              <a:solidFill>
                <a:srgbClr val="000000"/>
              </a:solidFill>
              <a:latin typeface="Black Ops One"/>
              <a:ea typeface="Black Ops One"/>
              <a:cs typeface="Black Ops One"/>
              <a:sym typeface="Black Ops One"/>
            </a:endParaRPr>
          </a:p>
          <a:p>
            <a:pPr indent="-311150" lvl="0" marL="457200" rtl="0" algn="l">
              <a:lnSpc>
                <a:spcPct val="100000"/>
              </a:lnSpc>
              <a:spcBef>
                <a:spcPts val="0"/>
              </a:spcBef>
              <a:spcAft>
                <a:spcPts val="0"/>
              </a:spcAft>
              <a:buClr>
                <a:srgbClr val="000000"/>
              </a:buClr>
              <a:buSzPts val="1300"/>
              <a:buFont typeface="Black Ops One"/>
              <a:buAutoNum type="arabicPeriod"/>
            </a:pPr>
            <a:r>
              <a:t/>
            </a:r>
            <a:endParaRPr sz="1300">
              <a:solidFill>
                <a:srgbClr val="000000"/>
              </a:solidFill>
              <a:latin typeface="Black Ops One"/>
              <a:ea typeface="Black Ops One"/>
              <a:cs typeface="Black Ops One"/>
              <a:sym typeface="Black Ops One"/>
            </a:endParaRPr>
          </a:p>
          <a:p>
            <a:pPr indent="0" lvl="0" marL="0" rtl="0" algn="l">
              <a:lnSpc>
                <a:spcPct val="100000"/>
              </a:lnSpc>
              <a:spcBef>
                <a:spcPts val="0"/>
              </a:spcBef>
              <a:spcAft>
                <a:spcPts val="0"/>
              </a:spcAft>
              <a:buNone/>
            </a:pPr>
            <a:r>
              <a:t/>
            </a:r>
            <a:endParaRPr sz="1300">
              <a:solidFill>
                <a:srgbClr val="000000"/>
              </a:solidFill>
              <a:latin typeface="Black Ops One"/>
              <a:ea typeface="Black Ops One"/>
              <a:cs typeface="Black Ops One"/>
              <a:sym typeface="Black Ops One"/>
            </a:endParaRPr>
          </a:p>
          <a:p>
            <a:pPr indent="-311150" lvl="0" marL="457200" rtl="0" algn="l">
              <a:lnSpc>
                <a:spcPct val="100000"/>
              </a:lnSpc>
              <a:spcBef>
                <a:spcPts val="0"/>
              </a:spcBef>
              <a:spcAft>
                <a:spcPts val="0"/>
              </a:spcAft>
              <a:buClr>
                <a:srgbClr val="000000"/>
              </a:buClr>
              <a:buSzPts val="1300"/>
              <a:buFont typeface="Black Ops One"/>
              <a:buAutoNum type="arabicPeriod"/>
            </a:pPr>
            <a:r>
              <a:t/>
            </a:r>
            <a:endParaRPr sz="1300">
              <a:solidFill>
                <a:srgbClr val="000000"/>
              </a:solidFill>
              <a:latin typeface="Black Ops One"/>
              <a:ea typeface="Black Ops One"/>
              <a:cs typeface="Black Ops One"/>
              <a:sym typeface="Black Ops One"/>
            </a:endParaRPr>
          </a:p>
          <a:p>
            <a:pPr indent="0" lvl="0" marL="0" rtl="0" algn="l">
              <a:lnSpc>
                <a:spcPct val="100000"/>
              </a:lnSpc>
              <a:spcBef>
                <a:spcPts val="0"/>
              </a:spcBef>
              <a:spcAft>
                <a:spcPts val="0"/>
              </a:spcAft>
              <a:buNone/>
            </a:pPr>
            <a:r>
              <a:t/>
            </a:r>
            <a:endParaRPr sz="1300">
              <a:solidFill>
                <a:srgbClr val="000000"/>
              </a:solidFill>
              <a:latin typeface="Black Ops One"/>
              <a:ea typeface="Black Ops One"/>
              <a:cs typeface="Black Ops One"/>
              <a:sym typeface="Black Ops One"/>
            </a:endParaRPr>
          </a:p>
          <a:p>
            <a:pPr indent="-311150" lvl="0" marL="457200" rtl="0" algn="l">
              <a:lnSpc>
                <a:spcPct val="100000"/>
              </a:lnSpc>
              <a:spcBef>
                <a:spcPts val="0"/>
              </a:spcBef>
              <a:spcAft>
                <a:spcPts val="0"/>
              </a:spcAft>
              <a:buClr>
                <a:srgbClr val="000000"/>
              </a:buClr>
              <a:buSzPts val="1300"/>
              <a:buFont typeface="Black Ops One"/>
              <a:buAutoNum type="arabicPeriod"/>
            </a:pPr>
            <a:r>
              <a:t/>
            </a:r>
            <a:endParaRPr sz="1300">
              <a:solidFill>
                <a:srgbClr val="000000"/>
              </a:solidFill>
              <a:latin typeface="Black Ops One"/>
              <a:ea typeface="Black Ops One"/>
              <a:cs typeface="Black Ops One"/>
              <a:sym typeface="Black Ops One"/>
            </a:endParaRPr>
          </a:p>
          <a:p>
            <a:pPr indent="0" lvl="0" marL="457200" rtl="0" algn="l">
              <a:lnSpc>
                <a:spcPct val="100000"/>
              </a:lnSpc>
              <a:spcBef>
                <a:spcPts val="0"/>
              </a:spcBef>
              <a:spcAft>
                <a:spcPts val="0"/>
              </a:spcAft>
              <a:buNone/>
            </a:pPr>
            <a:r>
              <a:t/>
            </a:r>
            <a:endParaRPr sz="1300">
              <a:latin typeface="Black Ops One"/>
              <a:ea typeface="Black Ops One"/>
              <a:cs typeface="Black Ops One"/>
              <a:sym typeface="Black Ops One"/>
            </a:endParaRPr>
          </a:p>
          <a:p>
            <a:pPr indent="-311150" lvl="0" marL="457200" rtl="0" algn="l">
              <a:lnSpc>
                <a:spcPct val="100000"/>
              </a:lnSpc>
              <a:spcBef>
                <a:spcPts val="0"/>
              </a:spcBef>
              <a:spcAft>
                <a:spcPts val="0"/>
              </a:spcAft>
              <a:buClr>
                <a:srgbClr val="000000"/>
              </a:buClr>
              <a:buSzPts val="1300"/>
              <a:buFont typeface="Black Ops One"/>
              <a:buAutoNum type="arabicPeriod"/>
            </a:pPr>
            <a:r>
              <a:t/>
            </a:r>
            <a:endParaRPr sz="1300">
              <a:solidFill>
                <a:srgbClr val="000000"/>
              </a:solidFill>
              <a:latin typeface="Black Ops One"/>
              <a:ea typeface="Black Ops One"/>
              <a:cs typeface="Black Ops One"/>
              <a:sym typeface="Black Ops One"/>
            </a:endParaRPr>
          </a:p>
        </p:txBody>
      </p:sp>
      <p:sp>
        <p:nvSpPr>
          <p:cNvPr id="282" name="Google Shape;282;p36"/>
          <p:cNvSpPr txBox="1"/>
          <p:nvPr/>
        </p:nvSpPr>
        <p:spPr>
          <a:xfrm>
            <a:off x="2729471" y="1389726"/>
            <a:ext cx="1052700" cy="931200"/>
          </a:xfrm>
          <a:prstGeom prst="rect">
            <a:avLst/>
          </a:prstGeom>
          <a:noFill/>
          <a:ln>
            <a:noFill/>
          </a:ln>
        </p:spPr>
        <p:txBody>
          <a:bodyPr anchorCtr="0" anchor="t" bIns="34275" lIns="34275" spcFirstLastPara="1" rIns="34275" wrap="square" tIns="34275">
            <a:spAutoFit/>
          </a:bodyPr>
          <a:lstStyle/>
          <a:p>
            <a:pPr indent="0" lvl="0" marL="25400" marR="25400" rtl="0" algn="ctr">
              <a:lnSpc>
                <a:spcPct val="100000"/>
              </a:lnSpc>
              <a:spcBef>
                <a:spcPts val="0"/>
              </a:spcBef>
              <a:spcAft>
                <a:spcPts val="0"/>
              </a:spcAft>
              <a:buClr>
                <a:srgbClr val="263245"/>
              </a:buClr>
              <a:buSzPts val="2100"/>
              <a:buFont typeface="Helvetica Neue"/>
              <a:buNone/>
            </a:pPr>
            <a:r>
              <a:rPr i="0" lang="en" u="none" cap="none" strike="noStrike">
                <a:solidFill>
                  <a:srgbClr val="666666"/>
                </a:solidFill>
                <a:latin typeface="Black Ops One"/>
                <a:ea typeface="Black Ops One"/>
                <a:cs typeface="Black Ops One"/>
                <a:sym typeface="Black Ops One"/>
              </a:rPr>
              <a:t>MY TOP FIVE NATURAL TALENTS</a:t>
            </a:r>
            <a:endParaRPr sz="300">
              <a:solidFill>
                <a:srgbClr val="666666"/>
              </a:solidFill>
              <a:latin typeface="Black Ops One"/>
              <a:ea typeface="Black Ops One"/>
              <a:cs typeface="Black Ops One"/>
              <a:sym typeface="Black Ops One"/>
            </a:endParaRPr>
          </a:p>
        </p:txBody>
      </p:sp>
      <p:sp>
        <p:nvSpPr>
          <p:cNvPr id="283" name="Google Shape;283;p36"/>
          <p:cNvSpPr txBox="1"/>
          <p:nvPr/>
        </p:nvSpPr>
        <p:spPr>
          <a:xfrm>
            <a:off x="2510400" y="2700775"/>
            <a:ext cx="16215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a:t>
            </a:r>
            <a:r>
              <a:rPr lang="en" sz="1100">
                <a:solidFill>
                  <a:schemeClr val="dk1"/>
                </a:solidFill>
                <a:latin typeface="Black Ops One"/>
                <a:ea typeface="Black Ops One"/>
                <a:cs typeface="Black Ops One"/>
                <a:sym typeface="Black Ops One"/>
              </a:rPr>
              <a:t>RANSFERRED FROM YOUR STRENGTHFINDER ON-LINE ASSESMENT</a:t>
            </a:r>
            <a:endParaRPr sz="1100">
              <a:solidFill>
                <a:schemeClr val="dk1"/>
              </a:solidFill>
              <a:latin typeface="Black Ops One"/>
              <a:ea typeface="Black Ops One"/>
              <a:cs typeface="Black Ops One"/>
              <a:sym typeface="Black Ops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idx="1" type="body"/>
          </p:nvPr>
        </p:nvSpPr>
        <p:spPr>
          <a:xfrm>
            <a:off x="571700" y="3005050"/>
            <a:ext cx="4991100" cy="1745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WHEN YOU USE THEM TO SERVE THE KINGDOM, GOD WILL DELIVER AN EXTRAORDINARY ABILITY TO PRODUCE EVEN MORE VALUE BEHIND THOSE TALENTS WHEN THEY ARE USED TO SERVE HIM.</a:t>
            </a:r>
            <a:endParaRPr/>
          </a:p>
        </p:txBody>
      </p:sp>
      <p:sp>
        <p:nvSpPr>
          <p:cNvPr id="289" name="Google Shape;289;p37"/>
          <p:cNvSpPr/>
          <p:nvPr/>
        </p:nvSpPr>
        <p:spPr>
          <a:xfrm rot="1901638">
            <a:off x="3759986" y="1745599"/>
            <a:ext cx="1901473" cy="67070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pic>
        <p:nvPicPr>
          <p:cNvPr id="290" name="Google Shape;290;p37"/>
          <p:cNvPicPr preferRelativeResize="0"/>
          <p:nvPr/>
        </p:nvPicPr>
        <p:blipFill>
          <a:blip r:embed="rId3">
            <a:alphaModFix/>
          </a:blip>
          <a:stretch>
            <a:fillRect/>
          </a:stretch>
        </p:blipFill>
        <p:spPr>
          <a:xfrm>
            <a:off x="1200650" y="683525"/>
            <a:ext cx="2857500" cy="1600200"/>
          </a:xfrm>
          <a:prstGeom prst="rect">
            <a:avLst/>
          </a:prstGeom>
          <a:noFill/>
          <a:ln>
            <a:noFill/>
          </a:ln>
        </p:spPr>
      </p:pic>
      <p:pic>
        <p:nvPicPr>
          <p:cNvPr id="291" name="Google Shape;291;p37"/>
          <p:cNvPicPr preferRelativeResize="0"/>
          <p:nvPr/>
        </p:nvPicPr>
        <p:blipFill>
          <a:blip r:embed="rId4">
            <a:alphaModFix/>
          </a:blip>
          <a:stretch>
            <a:fillRect/>
          </a:stretch>
        </p:blipFill>
        <p:spPr>
          <a:xfrm>
            <a:off x="5664150" y="2503350"/>
            <a:ext cx="2667000" cy="1714500"/>
          </a:xfrm>
          <a:prstGeom prst="rect">
            <a:avLst/>
          </a:prstGeom>
          <a:noFill/>
          <a:ln>
            <a:noFill/>
          </a:ln>
        </p:spPr>
      </p:pic>
      <p:sp>
        <p:nvSpPr>
          <p:cNvPr id="292" name="Google Shape;292;p37"/>
          <p:cNvSpPr txBox="1"/>
          <p:nvPr/>
        </p:nvSpPr>
        <p:spPr>
          <a:xfrm>
            <a:off x="4290900" y="614975"/>
            <a:ext cx="4626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THE SAME TALENTS THAT ARE USED IN THE </a:t>
            </a:r>
            <a:r>
              <a:rPr lang="en" sz="1800">
                <a:solidFill>
                  <a:schemeClr val="dk1"/>
                </a:solidFill>
                <a:latin typeface="Black Ops One"/>
                <a:ea typeface="Black Ops One"/>
                <a:cs typeface="Black Ops One"/>
                <a:sym typeface="Black Ops One"/>
              </a:rPr>
              <a:t>MARKETPLACE</a:t>
            </a:r>
            <a:r>
              <a:rPr lang="en" sz="1800">
                <a:solidFill>
                  <a:schemeClr val="dk1"/>
                </a:solidFill>
                <a:latin typeface="Black Ops One"/>
                <a:ea typeface="Black Ops One"/>
                <a:cs typeface="Black Ops One"/>
                <a:sym typeface="Black Ops One"/>
              </a:rPr>
              <a:t> ARE USED IN THE KINGDOM.</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type="title"/>
          </p:nvPr>
        </p:nvSpPr>
        <p:spPr>
          <a:xfrm>
            <a:off x="279875" y="254075"/>
            <a:ext cx="4596900" cy="10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YOUR DISTINGUISHING CHARACTERISTICS</a:t>
            </a:r>
            <a:r>
              <a:rPr lang="en" sz="1820"/>
              <a:t> </a:t>
            </a:r>
            <a:endParaRPr sz="1820"/>
          </a:p>
        </p:txBody>
      </p:sp>
      <p:pic>
        <p:nvPicPr>
          <p:cNvPr descr="image74.pdf" id="298" name="Google Shape;298;p38"/>
          <p:cNvPicPr preferRelativeResize="0"/>
          <p:nvPr/>
        </p:nvPicPr>
        <p:blipFill rotWithShape="1">
          <a:blip r:embed="rId3">
            <a:alphaModFix/>
          </a:blip>
          <a:srcRect b="0" l="0" r="0" t="0"/>
          <a:stretch/>
        </p:blipFill>
        <p:spPr>
          <a:xfrm>
            <a:off x="2166938" y="766963"/>
            <a:ext cx="4810123" cy="4187430"/>
          </a:xfrm>
          <a:prstGeom prst="rect">
            <a:avLst/>
          </a:prstGeom>
          <a:noFill/>
          <a:ln>
            <a:noFill/>
          </a:ln>
          <a:effectLst>
            <a:outerShdw blurRad="190500" rotWithShape="0" dir="5400000" dist="12700">
              <a:srgbClr val="FEFEFE"/>
            </a:outerShdw>
          </a:effectLst>
        </p:spPr>
      </p:pic>
      <p:sp>
        <p:nvSpPr>
          <p:cNvPr id="299" name="Google Shape;299;p38"/>
          <p:cNvSpPr/>
          <p:nvPr/>
        </p:nvSpPr>
        <p:spPr>
          <a:xfrm>
            <a:off x="4123471" y="2109043"/>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00" name="Google Shape;300;p38"/>
          <p:cNvSpPr txBox="1"/>
          <p:nvPr/>
        </p:nvSpPr>
        <p:spPr>
          <a:xfrm>
            <a:off x="4297126" y="2700925"/>
            <a:ext cx="1263600" cy="319500"/>
          </a:xfrm>
          <a:prstGeom prst="rect">
            <a:avLst/>
          </a:prstGeom>
          <a:noFill/>
          <a:ln>
            <a:noFill/>
          </a:ln>
        </p:spPr>
        <p:txBody>
          <a:bodyPr anchorCtr="0" anchor="t" bIns="38100" lIns="38100" spcFirstLastPara="1" rIns="38100" wrap="square" tIns="38100">
            <a:noAutofit/>
          </a:bodyPr>
          <a:lstStyle/>
          <a:p>
            <a:pPr indent="0" lvl="0" marL="25400" marR="25400" rtl="0" algn="l">
              <a:lnSpc>
                <a:spcPct val="70000"/>
              </a:lnSpc>
              <a:spcBef>
                <a:spcPts val="0"/>
              </a:spcBef>
              <a:spcAft>
                <a:spcPts val="0"/>
              </a:spcAft>
              <a:buClr>
                <a:srgbClr val="000000"/>
              </a:buClr>
              <a:buSzPts val="1800"/>
              <a:buFont typeface="Helvetica Neue"/>
              <a:buNone/>
            </a:pPr>
            <a:r>
              <a:rPr b="0" i="0" lang="en" sz="1800" u="none" cap="none" strike="noStrike">
                <a:solidFill>
                  <a:srgbClr val="000000"/>
                </a:solidFill>
                <a:latin typeface="Helvetica Neue"/>
                <a:ea typeface="Helvetica Neue"/>
                <a:cs typeface="Helvetica Neue"/>
                <a:sym typeface="Helvetica Neue"/>
              </a:rPr>
              <a:t>Potential</a:t>
            </a:r>
            <a:endParaRPr sz="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279875" y="254075"/>
            <a:ext cx="4596900" cy="10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YOUR DISTINGUISHING CHARACTERISTICS</a:t>
            </a:r>
            <a:r>
              <a:rPr lang="en" sz="1820"/>
              <a:t> </a:t>
            </a:r>
            <a:endParaRPr sz="1820"/>
          </a:p>
        </p:txBody>
      </p:sp>
      <p:sp>
        <p:nvSpPr>
          <p:cNvPr id="306" name="Google Shape;306;p39"/>
          <p:cNvSpPr txBox="1"/>
          <p:nvPr>
            <p:ph idx="1" type="body"/>
          </p:nvPr>
        </p:nvSpPr>
        <p:spPr>
          <a:xfrm>
            <a:off x="385950" y="2571750"/>
            <a:ext cx="2676300" cy="238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THINK:</a:t>
            </a:r>
            <a:endParaRPr/>
          </a:p>
          <a:p>
            <a:pPr indent="0" lvl="0" marL="0" rtl="0" algn="l">
              <a:spcBef>
                <a:spcPts val="1200"/>
              </a:spcBef>
              <a:spcAft>
                <a:spcPts val="1200"/>
              </a:spcAft>
              <a:buNone/>
            </a:pPr>
            <a:r>
              <a:rPr lang="en"/>
              <a:t>VALUE TRANSFER</a:t>
            </a:r>
            <a:endParaRPr/>
          </a:p>
        </p:txBody>
      </p:sp>
      <p:pic>
        <p:nvPicPr>
          <p:cNvPr descr="image74.pdf" id="307" name="Google Shape;307;p39"/>
          <p:cNvPicPr preferRelativeResize="0"/>
          <p:nvPr/>
        </p:nvPicPr>
        <p:blipFill rotWithShape="1">
          <a:blip r:embed="rId3">
            <a:alphaModFix/>
          </a:blip>
          <a:srcRect b="0" l="0" r="0" t="0"/>
          <a:stretch/>
        </p:blipFill>
        <p:spPr>
          <a:xfrm>
            <a:off x="2166938" y="766963"/>
            <a:ext cx="4810123" cy="4187430"/>
          </a:xfrm>
          <a:prstGeom prst="rect">
            <a:avLst/>
          </a:prstGeom>
          <a:noFill/>
          <a:ln>
            <a:noFill/>
          </a:ln>
          <a:effectLst>
            <a:outerShdw blurRad="190500" rotWithShape="0" dir="5400000" dist="12700">
              <a:srgbClr val="FEFEFE"/>
            </a:outerShdw>
          </a:effectLst>
        </p:spPr>
      </p:pic>
      <p:sp>
        <p:nvSpPr>
          <p:cNvPr id="308" name="Google Shape;308;p39"/>
          <p:cNvSpPr/>
          <p:nvPr/>
        </p:nvSpPr>
        <p:spPr>
          <a:xfrm>
            <a:off x="4123471" y="2109043"/>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09" name="Google Shape;309;p39"/>
          <p:cNvSpPr txBox="1"/>
          <p:nvPr/>
        </p:nvSpPr>
        <p:spPr>
          <a:xfrm>
            <a:off x="4297126" y="2700925"/>
            <a:ext cx="1263600" cy="319500"/>
          </a:xfrm>
          <a:prstGeom prst="rect">
            <a:avLst/>
          </a:prstGeom>
          <a:noFill/>
          <a:ln>
            <a:noFill/>
          </a:ln>
        </p:spPr>
        <p:txBody>
          <a:bodyPr anchorCtr="0" anchor="t" bIns="38100" lIns="38100" spcFirstLastPara="1" rIns="38100" wrap="square" tIns="38100">
            <a:noAutofit/>
          </a:bodyPr>
          <a:lstStyle/>
          <a:p>
            <a:pPr indent="0" lvl="0" marL="25400" marR="25400" rtl="0" algn="l">
              <a:lnSpc>
                <a:spcPct val="70000"/>
              </a:lnSpc>
              <a:spcBef>
                <a:spcPts val="0"/>
              </a:spcBef>
              <a:spcAft>
                <a:spcPts val="0"/>
              </a:spcAft>
              <a:buClr>
                <a:srgbClr val="000000"/>
              </a:buClr>
              <a:buSzPts val="1800"/>
              <a:buFont typeface="Helvetica Neue"/>
              <a:buNone/>
            </a:pPr>
            <a:r>
              <a:rPr b="0" i="0" lang="en" sz="1800" u="none" cap="none" strike="noStrike">
                <a:solidFill>
                  <a:srgbClr val="000000"/>
                </a:solidFill>
                <a:latin typeface="Helvetica Neue"/>
                <a:ea typeface="Helvetica Neue"/>
                <a:cs typeface="Helvetica Neue"/>
                <a:sym typeface="Helvetica Neue"/>
              </a:rPr>
              <a:t>Potential</a:t>
            </a:r>
            <a:endParaRPr sz="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type="title"/>
          </p:nvPr>
        </p:nvSpPr>
        <p:spPr>
          <a:xfrm>
            <a:off x="279875" y="254075"/>
            <a:ext cx="2838900" cy="44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VALUE TRANSFER</a:t>
            </a:r>
            <a:endParaRPr sz="2220"/>
          </a:p>
          <a:p>
            <a:pPr indent="0" lvl="0" marL="0" rtl="0" algn="l">
              <a:spcBef>
                <a:spcPts val="0"/>
              </a:spcBef>
              <a:spcAft>
                <a:spcPts val="0"/>
              </a:spcAft>
              <a:buSzPts val="990"/>
              <a:buNone/>
            </a:pPr>
            <a:r>
              <a:rPr lang="en" sz="1820"/>
              <a:t> </a:t>
            </a:r>
            <a:endParaRPr sz="1820"/>
          </a:p>
          <a:p>
            <a:pPr indent="0" lvl="0" marL="0" rtl="0" algn="l">
              <a:spcBef>
                <a:spcPts val="0"/>
              </a:spcBef>
              <a:spcAft>
                <a:spcPts val="0"/>
              </a:spcAft>
              <a:buSzPts val="990"/>
              <a:buNone/>
            </a:pPr>
            <a:r>
              <a:rPr lang="en" sz="1620"/>
              <a:t>LOW: (1-3)</a:t>
            </a:r>
            <a:endParaRPr sz="1620"/>
          </a:p>
          <a:p>
            <a:pPr indent="-331470" lvl="0" marL="457200" rtl="0" algn="l">
              <a:spcBef>
                <a:spcPts val="0"/>
              </a:spcBef>
              <a:spcAft>
                <a:spcPts val="0"/>
              </a:spcAft>
              <a:buSzPts val="1620"/>
              <a:buChar char="●"/>
            </a:pPr>
            <a:r>
              <a:rPr lang="en" sz="1620"/>
              <a:t>RESUME</a:t>
            </a:r>
            <a:endParaRPr sz="1620"/>
          </a:p>
          <a:p>
            <a:pPr indent="-331470" lvl="0" marL="457200" rtl="0" algn="l">
              <a:spcBef>
                <a:spcPts val="0"/>
              </a:spcBef>
              <a:spcAft>
                <a:spcPts val="0"/>
              </a:spcAft>
              <a:buSzPts val="1620"/>
              <a:buChar char="●"/>
            </a:pPr>
            <a:r>
              <a:rPr lang="en" sz="1620"/>
              <a:t>RESOURCES</a:t>
            </a:r>
            <a:endParaRPr sz="1620"/>
          </a:p>
          <a:p>
            <a:pPr indent="-331470" lvl="0" marL="457200" rtl="0" algn="l">
              <a:spcBef>
                <a:spcPts val="0"/>
              </a:spcBef>
              <a:spcAft>
                <a:spcPts val="0"/>
              </a:spcAft>
              <a:buSzPts val="1620"/>
              <a:buChar char="●"/>
            </a:pPr>
            <a:r>
              <a:rPr lang="en" sz="1620"/>
              <a:t>ALLIANCES</a:t>
            </a:r>
            <a:endParaRPr sz="1620"/>
          </a:p>
          <a:p>
            <a:pPr indent="0" lvl="0" marL="0" rtl="0" algn="l">
              <a:spcBef>
                <a:spcPts val="0"/>
              </a:spcBef>
              <a:spcAft>
                <a:spcPts val="0"/>
              </a:spcAft>
              <a:buNone/>
            </a:pPr>
            <a:r>
              <a:rPr lang="en" sz="1620"/>
              <a:t>MODERATE: (4-6)</a:t>
            </a:r>
            <a:endParaRPr sz="1620"/>
          </a:p>
          <a:p>
            <a:pPr indent="-331470" lvl="0" marL="457200" rtl="0" algn="l">
              <a:spcBef>
                <a:spcPts val="0"/>
              </a:spcBef>
              <a:spcAft>
                <a:spcPts val="0"/>
              </a:spcAft>
              <a:buSzPts val="1620"/>
              <a:buChar char="●"/>
            </a:pPr>
            <a:r>
              <a:rPr lang="en" sz="1620"/>
              <a:t>EDUCATION</a:t>
            </a:r>
            <a:endParaRPr sz="1620"/>
          </a:p>
          <a:p>
            <a:pPr indent="-331470" lvl="0" marL="457200" rtl="0" algn="l">
              <a:spcBef>
                <a:spcPts val="0"/>
              </a:spcBef>
              <a:spcAft>
                <a:spcPts val="0"/>
              </a:spcAft>
              <a:buSzPts val="1620"/>
              <a:buChar char="●"/>
            </a:pPr>
            <a:r>
              <a:rPr lang="en" sz="1620"/>
              <a:t>NETWORK</a:t>
            </a:r>
            <a:endParaRPr sz="1620"/>
          </a:p>
          <a:p>
            <a:pPr indent="-331470" lvl="0" marL="457200" rtl="0" algn="l">
              <a:spcBef>
                <a:spcPts val="0"/>
              </a:spcBef>
              <a:spcAft>
                <a:spcPts val="0"/>
              </a:spcAft>
              <a:buSzPts val="1620"/>
              <a:buChar char="●"/>
            </a:pPr>
            <a:r>
              <a:rPr lang="en" sz="1620"/>
              <a:t>MENTORS</a:t>
            </a:r>
            <a:endParaRPr sz="1620"/>
          </a:p>
          <a:p>
            <a:pPr indent="-331470" lvl="0" marL="457200" rtl="0" algn="l">
              <a:spcBef>
                <a:spcPts val="0"/>
              </a:spcBef>
              <a:spcAft>
                <a:spcPts val="0"/>
              </a:spcAft>
              <a:buSzPts val="1620"/>
              <a:buChar char="●"/>
            </a:pPr>
            <a:r>
              <a:rPr lang="en" sz="1620"/>
              <a:t>GOALS</a:t>
            </a:r>
            <a:endParaRPr sz="1620"/>
          </a:p>
          <a:p>
            <a:pPr indent="0" lvl="0" marL="0" rtl="0" algn="l">
              <a:spcBef>
                <a:spcPts val="0"/>
              </a:spcBef>
              <a:spcAft>
                <a:spcPts val="0"/>
              </a:spcAft>
              <a:buNone/>
            </a:pPr>
            <a:r>
              <a:rPr lang="en" sz="1620"/>
              <a:t>HIGH: (7-10)</a:t>
            </a:r>
            <a:endParaRPr sz="1620"/>
          </a:p>
          <a:p>
            <a:pPr indent="-331470" lvl="0" marL="457200" rtl="0" algn="l">
              <a:spcBef>
                <a:spcPts val="0"/>
              </a:spcBef>
              <a:spcAft>
                <a:spcPts val="0"/>
              </a:spcAft>
              <a:buSzPts val="1620"/>
              <a:buChar char="●"/>
            </a:pPr>
            <a:r>
              <a:rPr lang="en" sz="1620"/>
              <a:t>PERSONALITY</a:t>
            </a:r>
            <a:endParaRPr sz="1620"/>
          </a:p>
          <a:p>
            <a:pPr indent="-331470" lvl="0" marL="457200" rtl="0" algn="l">
              <a:spcBef>
                <a:spcPts val="0"/>
              </a:spcBef>
              <a:spcAft>
                <a:spcPts val="0"/>
              </a:spcAft>
              <a:buSzPts val="1620"/>
              <a:buChar char="●"/>
            </a:pPr>
            <a:r>
              <a:rPr lang="en" sz="1620"/>
              <a:t>OBSTACLES</a:t>
            </a:r>
            <a:endParaRPr sz="1620"/>
          </a:p>
          <a:p>
            <a:pPr indent="-331470" lvl="0" marL="457200" rtl="0" algn="l">
              <a:spcBef>
                <a:spcPts val="0"/>
              </a:spcBef>
              <a:spcAft>
                <a:spcPts val="0"/>
              </a:spcAft>
              <a:buSzPts val="1620"/>
              <a:buChar char="●"/>
            </a:pPr>
            <a:r>
              <a:rPr lang="en" sz="1620"/>
              <a:t>HERITAGE</a:t>
            </a:r>
            <a:endParaRPr sz="1620"/>
          </a:p>
          <a:p>
            <a:pPr indent="-331470" lvl="0" marL="457200" rtl="0" algn="l">
              <a:spcBef>
                <a:spcPts val="0"/>
              </a:spcBef>
              <a:spcAft>
                <a:spcPts val="0"/>
              </a:spcAft>
              <a:buSzPts val="1620"/>
              <a:buChar char="●"/>
            </a:pPr>
            <a:r>
              <a:rPr lang="en" sz="1620"/>
              <a:t>OPPORTUNITIES</a:t>
            </a:r>
            <a:endParaRPr sz="1620"/>
          </a:p>
          <a:p>
            <a:pPr indent="-331470" lvl="0" marL="457200" rtl="0" algn="l">
              <a:spcBef>
                <a:spcPts val="0"/>
              </a:spcBef>
              <a:spcAft>
                <a:spcPts val="0"/>
              </a:spcAft>
              <a:buSzPts val="1620"/>
              <a:buChar char="●"/>
            </a:pPr>
            <a:r>
              <a:rPr lang="en" sz="1620"/>
              <a:t>EXPERIENCE</a:t>
            </a:r>
            <a:endParaRPr sz="1620"/>
          </a:p>
        </p:txBody>
      </p:sp>
      <p:pic>
        <p:nvPicPr>
          <p:cNvPr descr="image74.pdf" id="315" name="Google Shape;315;p40"/>
          <p:cNvPicPr preferRelativeResize="0"/>
          <p:nvPr/>
        </p:nvPicPr>
        <p:blipFill rotWithShape="1">
          <a:blip r:embed="rId3">
            <a:alphaModFix/>
          </a:blip>
          <a:srcRect b="0" l="0" r="0" t="0"/>
          <a:stretch/>
        </p:blipFill>
        <p:spPr>
          <a:xfrm>
            <a:off x="3258563" y="766950"/>
            <a:ext cx="4810123" cy="4187430"/>
          </a:xfrm>
          <a:prstGeom prst="rect">
            <a:avLst/>
          </a:prstGeom>
          <a:noFill/>
          <a:ln>
            <a:noFill/>
          </a:ln>
          <a:effectLst>
            <a:outerShdw blurRad="190500" rotWithShape="0" dir="5400000" dist="12700">
              <a:srgbClr val="FEFEFE"/>
            </a:outerShdw>
          </a:effectLst>
        </p:spPr>
      </p:pic>
      <p:sp>
        <p:nvSpPr>
          <p:cNvPr id="316" name="Google Shape;316;p40"/>
          <p:cNvSpPr/>
          <p:nvPr/>
        </p:nvSpPr>
        <p:spPr>
          <a:xfrm>
            <a:off x="5190046" y="2109030"/>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17" name="Google Shape;317;p40"/>
          <p:cNvSpPr txBox="1"/>
          <p:nvPr/>
        </p:nvSpPr>
        <p:spPr>
          <a:xfrm>
            <a:off x="5431251" y="2700913"/>
            <a:ext cx="1263600" cy="319500"/>
          </a:xfrm>
          <a:prstGeom prst="rect">
            <a:avLst/>
          </a:prstGeom>
          <a:noFill/>
          <a:ln>
            <a:noFill/>
          </a:ln>
        </p:spPr>
        <p:txBody>
          <a:bodyPr anchorCtr="0" anchor="t" bIns="38100" lIns="38100" spcFirstLastPara="1" rIns="38100" wrap="square" tIns="38100">
            <a:noAutofit/>
          </a:bodyPr>
          <a:lstStyle/>
          <a:p>
            <a:pPr indent="0" lvl="0" marL="25400" marR="25400" rtl="0" algn="l">
              <a:lnSpc>
                <a:spcPct val="70000"/>
              </a:lnSpc>
              <a:spcBef>
                <a:spcPts val="0"/>
              </a:spcBef>
              <a:spcAft>
                <a:spcPts val="0"/>
              </a:spcAft>
              <a:buClr>
                <a:srgbClr val="000000"/>
              </a:buClr>
              <a:buSzPts val="1800"/>
              <a:buFont typeface="Helvetica Neue"/>
              <a:buNone/>
            </a:pPr>
            <a:r>
              <a:rPr b="0" i="0" lang="en" sz="1800" u="none" cap="none" strike="noStrike">
                <a:solidFill>
                  <a:srgbClr val="000000"/>
                </a:solidFill>
                <a:latin typeface="Helvetica Neue"/>
                <a:ea typeface="Helvetica Neue"/>
                <a:cs typeface="Helvetica Neue"/>
                <a:sym typeface="Helvetica Neue"/>
              </a:rPr>
              <a:t>Potential</a:t>
            </a:r>
            <a:endParaRPr sz="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279875" y="254075"/>
            <a:ext cx="4596900" cy="10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A LIFE OF GROWING DISTINCTIONS….</a:t>
            </a:r>
            <a:r>
              <a:rPr lang="en" sz="1820"/>
              <a:t> </a:t>
            </a:r>
            <a:endParaRPr sz="1820"/>
          </a:p>
        </p:txBody>
      </p:sp>
      <p:sp>
        <p:nvSpPr>
          <p:cNvPr id="323" name="Google Shape;323;p41"/>
          <p:cNvSpPr txBox="1"/>
          <p:nvPr>
            <p:ph idx="1" type="body"/>
          </p:nvPr>
        </p:nvSpPr>
        <p:spPr>
          <a:xfrm>
            <a:off x="385950" y="4094650"/>
            <a:ext cx="8520600" cy="8598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STOP GROWING…</a:t>
            </a:r>
            <a:endParaRPr/>
          </a:p>
          <a:p>
            <a:pPr indent="0" lvl="0" marL="0" rtl="0" algn="l">
              <a:lnSpc>
                <a:spcPct val="100000"/>
              </a:lnSpc>
              <a:spcBef>
                <a:spcPts val="1200"/>
              </a:spcBef>
              <a:spcAft>
                <a:spcPts val="1200"/>
              </a:spcAft>
              <a:buNone/>
            </a:pPr>
            <a:r>
              <a:rPr lang="en"/>
              <a:t>….START DYING.</a:t>
            </a:r>
            <a:endParaRPr/>
          </a:p>
        </p:txBody>
      </p:sp>
      <p:pic>
        <p:nvPicPr>
          <p:cNvPr descr="image74.pdf" id="324" name="Google Shape;324;p41"/>
          <p:cNvPicPr preferRelativeResize="0"/>
          <p:nvPr/>
        </p:nvPicPr>
        <p:blipFill rotWithShape="1">
          <a:blip r:embed="rId3">
            <a:alphaModFix/>
          </a:blip>
          <a:srcRect b="0" l="0" r="0" t="0"/>
          <a:stretch/>
        </p:blipFill>
        <p:spPr>
          <a:xfrm>
            <a:off x="2166938" y="766963"/>
            <a:ext cx="4810123" cy="4187430"/>
          </a:xfrm>
          <a:prstGeom prst="rect">
            <a:avLst/>
          </a:prstGeom>
          <a:noFill/>
          <a:ln>
            <a:noFill/>
          </a:ln>
          <a:effectLst>
            <a:outerShdw blurRad="190500" rotWithShape="0" dir="5400000" dist="12700">
              <a:srgbClr val="FEFEFE"/>
            </a:outerShdw>
          </a:effectLst>
        </p:spPr>
      </p:pic>
      <p:sp>
        <p:nvSpPr>
          <p:cNvPr id="325" name="Google Shape;325;p41"/>
          <p:cNvSpPr/>
          <p:nvPr/>
        </p:nvSpPr>
        <p:spPr>
          <a:xfrm>
            <a:off x="4123471" y="2109043"/>
            <a:ext cx="1504800" cy="1503300"/>
          </a:xfrm>
          <a:prstGeom prst="ellipse">
            <a:avLst/>
          </a:prstGeom>
          <a:solidFill>
            <a:srgbClr val="CCAD77"/>
          </a:solidFill>
          <a:ln>
            <a:noFill/>
          </a:ln>
          <a:effectLst>
            <a:outerShdw blurRad="254000" rotWithShape="0" dir="5400000" dist="50800">
              <a:srgbClr val="000000">
                <a:alpha val="5059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26" name="Google Shape;326;p41"/>
          <p:cNvSpPr txBox="1"/>
          <p:nvPr/>
        </p:nvSpPr>
        <p:spPr>
          <a:xfrm>
            <a:off x="4297126" y="2700925"/>
            <a:ext cx="1263600" cy="319500"/>
          </a:xfrm>
          <a:prstGeom prst="rect">
            <a:avLst/>
          </a:prstGeom>
          <a:noFill/>
          <a:ln>
            <a:noFill/>
          </a:ln>
        </p:spPr>
        <p:txBody>
          <a:bodyPr anchorCtr="0" anchor="t" bIns="38100" lIns="38100" spcFirstLastPara="1" rIns="38100" wrap="square" tIns="38100">
            <a:noAutofit/>
          </a:bodyPr>
          <a:lstStyle/>
          <a:p>
            <a:pPr indent="0" lvl="0" marL="25400" marR="25400" rtl="0" algn="l">
              <a:lnSpc>
                <a:spcPct val="70000"/>
              </a:lnSpc>
              <a:spcBef>
                <a:spcPts val="0"/>
              </a:spcBef>
              <a:spcAft>
                <a:spcPts val="0"/>
              </a:spcAft>
              <a:buClr>
                <a:srgbClr val="000000"/>
              </a:buClr>
              <a:buSzPts val="1800"/>
              <a:buFont typeface="Helvetica Neue"/>
              <a:buNone/>
            </a:pPr>
            <a:r>
              <a:rPr b="0" i="0" lang="en" sz="1800" u="none" cap="none" strike="noStrike">
                <a:solidFill>
                  <a:srgbClr val="000000"/>
                </a:solidFill>
                <a:latin typeface="Helvetica Neue"/>
                <a:ea typeface="Helvetica Neue"/>
                <a:cs typeface="Helvetica Neue"/>
                <a:sym typeface="Helvetica Neue"/>
              </a:rPr>
              <a:t>Potential</a:t>
            </a:r>
            <a:endParaRPr sz="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2"/>
          <p:cNvSpPr txBox="1"/>
          <p:nvPr>
            <p:ph type="title"/>
          </p:nvPr>
        </p:nvSpPr>
        <p:spPr>
          <a:xfrm>
            <a:off x="311700" y="20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GOD-DESIGNED POTENTIAL</a:t>
            </a:r>
            <a:endParaRPr/>
          </a:p>
        </p:txBody>
      </p:sp>
      <p:sp>
        <p:nvSpPr>
          <p:cNvPr id="332" name="Google Shape;332;p42"/>
          <p:cNvSpPr/>
          <p:nvPr/>
        </p:nvSpPr>
        <p:spPr>
          <a:xfrm>
            <a:off x="2836500" y="836250"/>
            <a:ext cx="3471000" cy="3471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33" name="Google Shape;333;p42"/>
          <p:cNvSpPr txBox="1"/>
          <p:nvPr/>
        </p:nvSpPr>
        <p:spPr>
          <a:xfrm>
            <a:off x="3572550" y="1148325"/>
            <a:ext cx="1998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latin typeface="Black Ops One"/>
                <a:ea typeface="Black Ops One"/>
                <a:cs typeface="Black Ops One"/>
                <a:sym typeface="Black Ops One"/>
              </a:rPr>
              <a:t>POTENTIAL</a:t>
            </a:r>
            <a:endParaRPr sz="2200">
              <a:solidFill>
                <a:schemeClr val="dk1"/>
              </a:solidFill>
              <a:latin typeface="Black Ops One"/>
              <a:ea typeface="Black Ops One"/>
              <a:cs typeface="Black Ops One"/>
              <a:sym typeface="Black Ops One"/>
            </a:endParaRPr>
          </a:p>
        </p:txBody>
      </p:sp>
      <p:cxnSp>
        <p:nvCxnSpPr>
          <p:cNvPr id="334" name="Google Shape;334;p42"/>
          <p:cNvCxnSpPr/>
          <p:nvPr/>
        </p:nvCxnSpPr>
        <p:spPr>
          <a:xfrm>
            <a:off x="3161400" y="1711850"/>
            <a:ext cx="1176600" cy="0"/>
          </a:xfrm>
          <a:prstGeom prst="straightConnector1">
            <a:avLst/>
          </a:prstGeom>
          <a:noFill/>
          <a:ln cap="flat" cmpd="sng" w="19050">
            <a:solidFill>
              <a:schemeClr val="dk2"/>
            </a:solidFill>
            <a:prstDash val="solid"/>
            <a:round/>
            <a:headEnd len="med" w="med" type="none"/>
            <a:tailEnd len="med" w="med" type="none"/>
          </a:ln>
        </p:spPr>
      </p:cxnSp>
      <p:cxnSp>
        <p:nvCxnSpPr>
          <p:cNvPr id="335" name="Google Shape;335;p42"/>
          <p:cNvCxnSpPr/>
          <p:nvPr/>
        </p:nvCxnSpPr>
        <p:spPr>
          <a:xfrm>
            <a:off x="3058625" y="1924500"/>
            <a:ext cx="1176600" cy="0"/>
          </a:xfrm>
          <a:prstGeom prst="straightConnector1">
            <a:avLst/>
          </a:prstGeom>
          <a:noFill/>
          <a:ln cap="flat" cmpd="sng" w="19050">
            <a:solidFill>
              <a:schemeClr val="dk2"/>
            </a:solidFill>
            <a:prstDash val="solid"/>
            <a:round/>
            <a:headEnd len="med" w="med" type="none"/>
            <a:tailEnd len="med" w="med" type="none"/>
          </a:ln>
        </p:spPr>
      </p:cxnSp>
      <p:cxnSp>
        <p:nvCxnSpPr>
          <p:cNvPr id="336" name="Google Shape;336;p42"/>
          <p:cNvCxnSpPr/>
          <p:nvPr/>
        </p:nvCxnSpPr>
        <p:spPr>
          <a:xfrm>
            <a:off x="2931050" y="2112325"/>
            <a:ext cx="1176600" cy="0"/>
          </a:xfrm>
          <a:prstGeom prst="straightConnector1">
            <a:avLst/>
          </a:prstGeom>
          <a:noFill/>
          <a:ln cap="flat" cmpd="sng" w="19050">
            <a:solidFill>
              <a:schemeClr val="dk2"/>
            </a:solidFill>
            <a:prstDash val="solid"/>
            <a:round/>
            <a:headEnd len="med" w="med" type="none"/>
            <a:tailEnd len="med" w="med" type="none"/>
          </a:ln>
        </p:spPr>
      </p:cxnSp>
      <p:cxnSp>
        <p:nvCxnSpPr>
          <p:cNvPr id="337" name="Google Shape;337;p42"/>
          <p:cNvCxnSpPr/>
          <p:nvPr/>
        </p:nvCxnSpPr>
        <p:spPr>
          <a:xfrm>
            <a:off x="2931050" y="2287775"/>
            <a:ext cx="910800" cy="17700"/>
          </a:xfrm>
          <a:prstGeom prst="straightConnector1">
            <a:avLst/>
          </a:prstGeom>
          <a:noFill/>
          <a:ln cap="flat" cmpd="sng" w="19050">
            <a:solidFill>
              <a:schemeClr val="dk2"/>
            </a:solidFill>
            <a:prstDash val="solid"/>
            <a:round/>
            <a:headEnd len="med" w="med" type="none"/>
            <a:tailEnd len="med" w="med" type="none"/>
          </a:ln>
        </p:spPr>
      </p:cxnSp>
      <p:cxnSp>
        <p:nvCxnSpPr>
          <p:cNvPr id="338" name="Google Shape;338;p42"/>
          <p:cNvCxnSpPr/>
          <p:nvPr/>
        </p:nvCxnSpPr>
        <p:spPr>
          <a:xfrm>
            <a:off x="2931050" y="2480925"/>
            <a:ext cx="910800" cy="14100"/>
          </a:xfrm>
          <a:prstGeom prst="straightConnector1">
            <a:avLst/>
          </a:prstGeom>
          <a:noFill/>
          <a:ln cap="flat" cmpd="sng" w="19050">
            <a:solidFill>
              <a:schemeClr val="dk2"/>
            </a:solidFill>
            <a:prstDash val="solid"/>
            <a:round/>
            <a:headEnd len="med" w="med" type="none"/>
            <a:tailEnd len="med" w="med" type="none"/>
          </a:ln>
        </p:spPr>
      </p:cxnSp>
      <p:cxnSp>
        <p:nvCxnSpPr>
          <p:cNvPr id="339" name="Google Shape;339;p42"/>
          <p:cNvCxnSpPr/>
          <p:nvPr/>
        </p:nvCxnSpPr>
        <p:spPr>
          <a:xfrm>
            <a:off x="2931050" y="2661700"/>
            <a:ext cx="868200" cy="3600"/>
          </a:xfrm>
          <a:prstGeom prst="straightConnector1">
            <a:avLst/>
          </a:prstGeom>
          <a:noFill/>
          <a:ln cap="flat" cmpd="sng" w="19050">
            <a:solidFill>
              <a:schemeClr val="dk2"/>
            </a:solidFill>
            <a:prstDash val="solid"/>
            <a:round/>
            <a:headEnd len="med" w="med" type="none"/>
            <a:tailEnd len="med" w="med" type="none"/>
          </a:ln>
        </p:spPr>
      </p:cxnSp>
      <p:cxnSp>
        <p:nvCxnSpPr>
          <p:cNvPr id="340" name="Google Shape;340;p42"/>
          <p:cNvCxnSpPr/>
          <p:nvPr/>
        </p:nvCxnSpPr>
        <p:spPr>
          <a:xfrm>
            <a:off x="4841325" y="1711850"/>
            <a:ext cx="1176600" cy="0"/>
          </a:xfrm>
          <a:prstGeom prst="straightConnector1">
            <a:avLst/>
          </a:prstGeom>
          <a:noFill/>
          <a:ln cap="flat" cmpd="sng" w="19050">
            <a:solidFill>
              <a:schemeClr val="dk2"/>
            </a:solidFill>
            <a:prstDash val="solid"/>
            <a:round/>
            <a:headEnd len="med" w="med" type="none"/>
            <a:tailEnd len="med" w="med" type="none"/>
          </a:ln>
        </p:spPr>
      </p:cxnSp>
      <p:cxnSp>
        <p:nvCxnSpPr>
          <p:cNvPr id="341" name="Google Shape;341;p42"/>
          <p:cNvCxnSpPr/>
          <p:nvPr/>
        </p:nvCxnSpPr>
        <p:spPr>
          <a:xfrm>
            <a:off x="4937025" y="1924500"/>
            <a:ext cx="1176600" cy="0"/>
          </a:xfrm>
          <a:prstGeom prst="straightConnector1">
            <a:avLst/>
          </a:prstGeom>
          <a:noFill/>
          <a:ln cap="flat" cmpd="sng" w="19050">
            <a:solidFill>
              <a:schemeClr val="dk2"/>
            </a:solidFill>
            <a:prstDash val="solid"/>
            <a:round/>
            <a:headEnd len="med" w="med" type="none"/>
            <a:tailEnd len="med" w="med" type="none"/>
          </a:ln>
        </p:spPr>
      </p:cxnSp>
      <p:cxnSp>
        <p:nvCxnSpPr>
          <p:cNvPr id="342" name="Google Shape;342;p42"/>
          <p:cNvCxnSpPr/>
          <p:nvPr/>
        </p:nvCxnSpPr>
        <p:spPr>
          <a:xfrm>
            <a:off x="5004375" y="2112325"/>
            <a:ext cx="1176600" cy="0"/>
          </a:xfrm>
          <a:prstGeom prst="straightConnector1">
            <a:avLst/>
          </a:prstGeom>
          <a:noFill/>
          <a:ln cap="flat" cmpd="sng" w="19050">
            <a:solidFill>
              <a:schemeClr val="dk2"/>
            </a:solidFill>
            <a:prstDash val="solid"/>
            <a:round/>
            <a:headEnd len="med" w="med" type="none"/>
            <a:tailEnd len="med" w="med" type="none"/>
          </a:ln>
        </p:spPr>
      </p:cxnSp>
      <p:cxnSp>
        <p:nvCxnSpPr>
          <p:cNvPr id="343" name="Google Shape;343;p42"/>
          <p:cNvCxnSpPr/>
          <p:nvPr/>
        </p:nvCxnSpPr>
        <p:spPr>
          <a:xfrm>
            <a:off x="5071725" y="2296625"/>
            <a:ext cx="1176600" cy="0"/>
          </a:xfrm>
          <a:prstGeom prst="straightConnector1">
            <a:avLst/>
          </a:prstGeom>
          <a:noFill/>
          <a:ln cap="flat" cmpd="sng" w="19050">
            <a:solidFill>
              <a:schemeClr val="dk2"/>
            </a:solidFill>
            <a:prstDash val="solid"/>
            <a:round/>
            <a:headEnd len="med" w="med" type="none"/>
            <a:tailEnd len="med" w="med" type="none"/>
          </a:ln>
        </p:spPr>
      </p:cxnSp>
      <p:sp>
        <p:nvSpPr>
          <p:cNvPr id="344" name="Google Shape;344;p42"/>
          <p:cNvSpPr txBox="1"/>
          <p:nvPr/>
        </p:nvSpPr>
        <p:spPr>
          <a:xfrm>
            <a:off x="3955175" y="2668750"/>
            <a:ext cx="1361100" cy="11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_____</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_____</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_____</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_____</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_____</a:t>
            </a:r>
            <a:endParaRPr sz="1200">
              <a:solidFill>
                <a:schemeClr val="dk1"/>
              </a:solidFill>
              <a:latin typeface="Black Ops One"/>
              <a:ea typeface="Black Ops One"/>
              <a:cs typeface="Black Ops One"/>
              <a:sym typeface="Black Ops One"/>
            </a:endParaRPr>
          </a:p>
        </p:txBody>
      </p:sp>
      <p:sp>
        <p:nvSpPr>
          <p:cNvPr id="345" name="Google Shape;345;p42"/>
          <p:cNvSpPr/>
          <p:nvPr/>
        </p:nvSpPr>
        <p:spPr>
          <a:xfrm>
            <a:off x="2410050" y="1616075"/>
            <a:ext cx="4153800" cy="955800"/>
          </a:xfrm>
          <a:prstGeom prst="bracePai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46" name="Google Shape;346;p42"/>
          <p:cNvSpPr txBox="1"/>
          <p:nvPr/>
        </p:nvSpPr>
        <p:spPr>
          <a:xfrm>
            <a:off x="155725" y="1755425"/>
            <a:ext cx="220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DISTINGUISHING</a:t>
            </a:r>
            <a:endParaRPr sz="16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CHARACTERISTICS</a:t>
            </a:r>
            <a:endParaRPr sz="1600">
              <a:solidFill>
                <a:schemeClr val="dk1"/>
              </a:solidFill>
              <a:latin typeface="Black Ops One"/>
              <a:ea typeface="Black Ops One"/>
              <a:cs typeface="Black Ops One"/>
              <a:sym typeface="Black Ops One"/>
            </a:endParaRPr>
          </a:p>
        </p:txBody>
      </p:sp>
      <p:sp>
        <p:nvSpPr>
          <p:cNvPr id="347" name="Google Shape;347;p42"/>
          <p:cNvSpPr txBox="1"/>
          <p:nvPr/>
        </p:nvSpPr>
        <p:spPr>
          <a:xfrm>
            <a:off x="6617075" y="1755425"/>
            <a:ext cx="220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DISTINGUISHING</a:t>
            </a:r>
            <a:endParaRPr sz="16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CHARACTERISTICS</a:t>
            </a:r>
            <a:endParaRPr sz="1600">
              <a:solidFill>
                <a:schemeClr val="dk1"/>
              </a:solidFill>
              <a:latin typeface="Black Ops One"/>
              <a:ea typeface="Black Ops One"/>
              <a:cs typeface="Black Ops One"/>
              <a:sym typeface="Black Ops One"/>
            </a:endParaRPr>
          </a:p>
        </p:txBody>
      </p:sp>
      <p:cxnSp>
        <p:nvCxnSpPr>
          <p:cNvPr id="348" name="Google Shape;348;p42"/>
          <p:cNvCxnSpPr/>
          <p:nvPr/>
        </p:nvCxnSpPr>
        <p:spPr>
          <a:xfrm rot="10800000">
            <a:off x="5571525" y="3657875"/>
            <a:ext cx="1119900" cy="439200"/>
          </a:xfrm>
          <a:prstGeom prst="straightConnector1">
            <a:avLst/>
          </a:prstGeom>
          <a:noFill/>
          <a:ln cap="flat" cmpd="sng" w="38100">
            <a:solidFill>
              <a:schemeClr val="dk2"/>
            </a:solidFill>
            <a:prstDash val="solid"/>
            <a:round/>
            <a:headEnd len="med" w="med" type="none"/>
            <a:tailEnd len="med" w="med" type="triangle"/>
          </a:ln>
        </p:spPr>
      </p:cxnSp>
      <p:sp>
        <p:nvSpPr>
          <p:cNvPr id="349" name="Google Shape;349;p42"/>
          <p:cNvSpPr txBox="1"/>
          <p:nvPr/>
        </p:nvSpPr>
        <p:spPr>
          <a:xfrm>
            <a:off x="6647225" y="3776950"/>
            <a:ext cx="2140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TOP 5</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STRENGTHS</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311700" y="20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GOD-DESIGNED POTENTIAL</a:t>
            </a:r>
            <a:endParaRPr/>
          </a:p>
        </p:txBody>
      </p:sp>
      <p:sp>
        <p:nvSpPr>
          <p:cNvPr id="355" name="Google Shape;355;p43"/>
          <p:cNvSpPr/>
          <p:nvPr/>
        </p:nvSpPr>
        <p:spPr>
          <a:xfrm>
            <a:off x="2836500" y="836250"/>
            <a:ext cx="3471000" cy="3471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56" name="Google Shape;356;p43"/>
          <p:cNvSpPr txBox="1"/>
          <p:nvPr/>
        </p:nvSpPr>
        <p:spPr>
          <a:xfrm>
            <a:off x="3572550" y="1148325"/>
            <a:ext cx="1998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latin typeface="Black Ops One"/>
                <a:ea typeface="Black Ops One"/>
                <a:cs typeface="Black Ops One"/>
                <a:sym typeface="Black Ops One"/>
              </a:rPr>
              <a:t>POTENTIAL</a:t>
            </a:r>
            <a:endParaRPr sz="2200">
              <a:solidFill>
                <a:schemeClr val="dk1"/>
              </a:solidFill>
              <a:latin typeface="Black Ops One"/>
              <a:ea typeface="Black Ops One"/>
              <a:cs typeface="Black Ops One"/>
              <a:sym typeface="Black Ops One"/>
            </a:endParaRPr>
          </a:p>
        </p:txBody>
      </p:sp>
      <p:sp>
        <p:nvSpPr>
          <p:cNvPr id="357" name="Google Shape;357;p43"/>
          <p:cNvSpPr txBox="1"/>
          <p:nvPr/>
        </p:nvSpPr>
        <p:spPr>
          <a:xfrm>
            <a:off x="3799250" y="2668750"/>
            <a:ext cx="1701300" cy="11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FUTURISTIC</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STRATEGIC</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ACTIVATOR</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LEARNER</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IDEATION</a:t>
            </a:r>
            <a:endParaRPr sz="1200">
              <a:solidFill>
                <a:schemeClr val="dk1"/>
              </a:solidFill>
              <a:latin typeface="Black Ops One"/>
              <a:ea typeface="Black Ops One"/>
              <a:cs typeface="Black Ops One"/>
              <a:sym typeface="Black Ops One"/>
            </a:endParaRPr>
          </a:p>
        </p:txBody>
      </p:sp>
      <p:sp>
        <p:nvSpPr>
          <p:cNvPr id="358" name="Google Shape;358;p43"/>
          <p:cNvSpPr txBox="1"/>
          <p:nvPr/>
        </p:nvSpPr>
        <p:spPr>
          <a:xfrm>
            <a:off x="155725" y="1755425"/>
            <a:ext cx="220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DISTINGUISHING</a:t>
            </a:r>
            <a:endParaRPr sz="16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CHARACTERISTICS</a:t>
            </a:r>
            <a:endParaRPr sz="1600">
              <a:solidFill>
                <a:schemeClr val="dk1"/>
              </a:solidFill>
              <a:latin typeface="Black Ops One"/>
              <a:ea typeface="Black Ops One"/>
              <a:cs typeface="Black Ops One"/>
              <a:sym typeface="Black Ops One"/>
            </a:endParaRPr>
          </a:p>
        </p:txBody>
      </p:sp>
      <p:sp>
        <p:nvSpPr>
          <p:cNvPr id="359" name="Google Shape;359;p43"/>
          <p:cNvSpPr txBox="1"/>
          <p:nvPr/>
        </p:nvSpPr>
        <p:spPr>
          <a:xfrm>
            <a:off x="6617075" y="1755425"/>
            <a:ext cx="220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DISTINGUISHING</a:t>
            </a:r>
            <a:endParaRPr sz="16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CHARACTERISTICS</a:t>
            </a:r>
            <a:endParaRPr sz="1600">
              <a:solidFill>
                <a:schemeClr val="dk1"/>
              </a:solidFill>
              <a:latin typeface="Black Ops One"/>
              <a:ea typeface="Black Ops One"/>
              <a:cs typeface="Black Ops One"/>
              <a:sym typeface="Black Ops One"/>
            </a:endParaRPr>
          </a:p>
        </p:txBody>
      </p:sp>
      <p:cxnSp>
        <p:nvCxnSpPr>
          <p:cNvPr id="360" name="Google Shape;360;p43"/>
          <p:cNvCxnSpPr/>
          <p:nvPr/>
        </p:nvCxnSpPr>
        <p:spPr>
          <a:xfrm rot="10800000">
            <a:off x="5571525" y="3657875"/>
            <a:ext cx="1119900" cy="439200"/>
          </a:xfrm>
          <a:prstGeom prst="straightConnector1">
            <a:avLst/>
          </a:prstGeom>
          <a:noFill/>
          <a:ln cap="flat" cmpd="sng" w="38100">
            <a:solidFill>
              <a:schemeClr val="dk2"/>
            </a:solidFill>
            <a:prstDash val="solid"/>
            <a:round/>
            <a:headEnd len="med" w="med" type="none"/>
            <a:tailEnd len="med" w="med" type="triangle"/>
          </a:ln>
        </p:spPr>
      </p:cxnSp>
      <p:sp>
        <p:nvSpPr>
          <p:cNvPr id="361" name="Google Shape;361;p43"/>
          <p:cNvSpPr txBox="1"/>
          <p:nvPr/>
        </p:nvSpPr>
        <p:spPr>
          <a:xfrm>
            <a:off x="6647225" y="3776950"/>
            <a:ext cx="2140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TOP 5</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STRENGTHS</a:t>
            </a:r>
            <a:endParaRPr sz="1800">
              <a:solidFill>
                <a:schemeClr val="dk1"/>
              </a:solidFill>
              <a:latin typeface="Black Ops One"/>
              <a:ea typeface="Black Ops One"/>
              <a:cs typeface="Black Ops One"/>
              <a:sym typeface="Black Ops One"/>
            </a:endParaRPr>
          </a:p>
        </p:txBody>
      </p:sp>
      <p:sp>
        <p:nvSpPr>
          <p:cNvPr id="362" name="Google Shape;362;p43"/>
          <p:cNvSpPr txBox="1"/>
          <p:nvPr/>
        </p:nvSpPr>
        <p:spPr>
          <a:xfrm>
            <a:off x="311700" y="776725"/>
            <a:ext cx="220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SAMPLE FOCUS</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DASHBOARD</a:t>
            </a:r>
            <a:endParaRPr sz="1800">
              <a:solidFill>
                <a:schemeClr val="dk1"/>
              </a:solidFill>
              <a:latin typeface="Black Ops One"/>
              <a:ea typeface="Black Ops One"/>
              <a:cs typeface="Black Ops One"/>
              <a:sym typeface="Black Ops One"/>
            </a:endParaRPr>
          </a:p>
        </p:txBody>
      </p:sp>
      <p:sp>
        <p:nvSpPr>
          <p:cNvPr id="363" name="Google Shape;363;p43"/>
          <p:cNvSpPr txBox="1"/>
          <p:nvPr/>
        </p:nvSpPr>
        <p:spPr>
          <a:xfrm>
            <a:off x="2836500" y="1515625"/>
            <a:ext cx="158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PASSIONATE</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ENCOURAGER</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COACHING</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WORLD CLASS COACH NETWORK</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p:txBody>
      </p:sp>
      <p:sp>
        <p:nvSpPr>
          <p:cNvPr id="364" name="Google Shape;364;p43"/>
          <p:cNvSpPr txBox="1"/>
          <p:nvPr/>
        </p:nvSpPr>
        <p:spPr>
          <a:xfrm>
            <a:off x="4726775" y="1632275"/>
            <a:ext cx="158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EDUCATION</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WORLD TRAVEL</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PODCASTING</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a:t>
            </a:r>
            <a:r>
              <a:rPr lang="en" sz="1200">
                <a:solidFill>
                  <a:schemeClr val="dk1"/>
                </a:solidFill>
                <a:latin typeface="Black Ops One"/>
                <a:ea typeface="Black Ops One"/>
                <a:cs typeface="Black Ops One"/>
                <a:sym typeface="Black Ops One"/>
              </a:rPr>
              <a:t>AUTHOR</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    MISSION TRIPS</a:t>
            </a:r>
            <a:r>
              <a:rPr lang="en" sz="1200">
                <a:solidFill>
                  <a:schemeClr val="dk1"/>
                </a:solidFill>
                <a:latin typeface="Black Ops One"/>
                <a:ea typeface="Black Ops One"/>
                <a:cs typeface="Black Ops One"/>
                <a:sym typeface="Black Ops One"/>
              </a:rPr>
              <a:t>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200">
              <a:solidFill>
                <a:schemeClr val="dk1"/>
              </a:solidFill>
              <a:latin typeface="Black Ops One"/>
              <a:ea typeface="Black Ops One"/>
              <a:cs typeface="Black Ops One"/>
              <a:sym typeface="Black Ops One"/>
            </a:endParaRPr>
          </a:p>
        </p:txBody>
      </p:sp>
      <p:sp>
        <p:nvSpPr>
          <p:cNvPr id="365" name="Google Shape;365;p43"/>
          <p:cNvSpPr/>
          <p:nvPr/>
        </p:nvSpPr>
        <p:spPr>
          <a:xfrm>
            <a:off x="2495100" y="1739400"/>
            <a:ext cx="4153800" cy="955800"/>
          </a:xfrm>
          <a:prstGeom prst="bracePai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120"/>
              <a:t>“AIMING YOUR LIFEMISSION”</a:t>
            </a:r>
            <a:endParaRPr sz="312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4"/>
          <p:cNvSpPr/>
          <p:nvPr/>
        </p:nvSpPr>
        <p:spPr>
          <a:xfrm>
            <a:off x="3270300" y="445025"/>
            <a:ext cx="2603400" cy="26034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71" name="Google Shape;371;p44"/>
          <p:cNvSpPr txBox="1"/>
          <p:nvPr/>
        </p:nvSpPr>
        <p:spPr>
          <a:xfrm>
            <a:off x="3756750" y="1321950"/>
            <a:ext cx="1630500" cy="11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FUTURISTIC</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STRATEGIC</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ACTIVATOR</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LEARNER</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IDEATION</a:t>
            </a:r>
            <a:endParaRPr sz="1200">
              <a:solidFill>
                <a:schemeClr val="dk1"/>
              </a:solidFill>
              <a:latin typeface="Black Ops One"/>
              <a:ea typeface="Black Ops One"/>
              <a:cs typeface="Black Ops One"/>
              <a:sym typeface="Black Ops One"/>
            </a:endParaRPr>
          </a:p>
        </p:txBody>
      </p:sp>
      <p:sp>
        <p:nvSpPr>
          <p:cNvPr id="372" name="Google Shape;372;p44"/>
          <p:cNvSpPr txBox="1"/>
          <p:nvPr/>
        </p:nvSpPr>
        <p:spPr>
          <a:xfrm>
            <a:off x="3502800" y="572600"/>
            <a:ext cx="15867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lack Ops One"/>
                <a:ea typeface="Black Ops One"/>
                <a:cs typeface="Black Ops One"/>
                <a:sym typeface="Black Ops One"/>
              </a:rPr>
              <a:t>   </a:t>
            </a:r>
            <a:r>
              <a:rPr lang="en" sz="700">
                <a:solidFill>
                  <a:schemeClr val="dk1"/>
                </a:solidFill>
                <a:latin typeface="Black Ops One"/>
                <a:ea typeface="Black Ops One"/>
                <a:cs typeface="Black Ops One"/>
                <a:sym typeface="Black Ops One"/>
              </a:rPr>
              <a:t> PASSIONATE</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dk1"/>
                </a:solidFill>
                <a:latin typeface="Black Ops One"/>
                <a:ea typeface="Black Ops One"/>
                <a:cs typeface="Black Ops One"/>
                <a:sym typeface="Black Ops One"/>
              </a:rPr>
              <a:t>  ENCOURAGER</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dk1"/>
                </a:solidFill>
                <a:latin typeface="Black Ops One"/>
                <a:ea typeface="Black Ops One"/>
                <a:cs typeface="Black Ops One"/>
                <a:sym typeface="Black Ops One"/>
              </a:rPr>
              <a:t>COACHING</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dk1"/>
                </a:solidFill>
                <a:latin typeface="Black Ops One"/>
                <a:ea typeface="Black Ops One"/>
                <a:cs typeface="Black Ops One"/>
                <a:sym typeface="Black Ops One"/>
              </a:rPr>
              <a:t>WORLD CLASS COACH NETWORK</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p:txBody>
      </p:sp>
      <p:sp>
        <p:nvSpPr>
          <p:cNvPr id="373" name="Google Shape;373;p44"/>
          <p:cNvSpPr txBox="1"/>
          <p:nvPr/>
        </p:nvSpPr>
        <p:spPr>
          <a:xfrm>
            <a:off x="4373525" y="572600"/>
            <a:ext cx="15867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lack Ops One"/>
                <a:ea typeface="Black Ops One"/>
                <a:cs typeface="Black Ops One"/>
                <a:sym typeface="Black Ops One"/>
              </a:rPr>
              <a:t>        </a:t>
            </a:r>
            <a:r>
              <a:rPr lang="en" sz="800">
                <a:solidFill>
                  <a:schemeClr val="dk1"/>
                </a:solidFill>
                <a:latin typeface="Black Ops One"/>
                <a:ea typeface="Black Ops One"/>
                <a:cs typeface="Black Ops One"/>
                <a:sym typeface="Black Ops One"/>
              </a:rPr>
              <a:t>EDUCATION</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WORLD TRAVEL</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PODCASTING</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AUTHOR</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MISSION TRIPS</a:t>
            </a:r>
            <a:r>
              <a:rPr lang="en" sz="1100">
                <a:solidFill>
                  <a:schemeClr val="dk1"/>
                </a:solidFill>
                <a:latin typeface="Black Ops One"/>
                <a:ea typeface="Black Ops One"/>
                <a:cs typeface="Black Ops One"/>
                <a:sym typeface="Black Ops One"/>
              </a:rPr>
              <a:t> </a:t>
            </a:r>
            <a:endParaRPr sz="1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p:txBody>
      </p:sp>
      <p:sp>
        <p:nvSpPr>
          <p:cNvPr id="374" name="Google Shape;374;p44"/>
          <p:cNvSpPr/>
          <p:nvPr/>
        </p:nvSpPr>
        <p:spPr>
          <a:xfrm>
            <a:off x="2246050" y="2270275"/>
            <a:ext cx="2603400" cy="26034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75" name="Google Shape;375;p44"/>
          <p:cNvSpPr/>
          <p:nvPr/>
        </p:nvSpPr>
        <p:spPr>
          <a:xfrm>
            <a:off x="4373525" y="2337625"/>
            <a:ext cx="2603400" cy="2603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76" name="Google Shape;376;p44"/>
          <p:cNvSpPr txBox="1"/>
          <p:nvPr/>
        </p:nvSpPr>
        <p:spPr>
          <a:xfrm>
            <a:off x="2615700" y="2571750"/>
            <a:ext cx="146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377" name="Google Shape;377;p44"/>
          <p:cNvSpPr txBox="1"/>
          <p:nvPr/>
        </p:nvSpPr>
        <p:spPr>
          <a:xfrm>
            <a:off x="5252550" y="2571750"/>
            <a:ext cx="146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PURPOSE</a:t>
            </a:r>
            <a:endParaRPr sz="1800">
              <a:solidFill>
                <a:schemeClr val="dk1"/>
              </a:solidFill>
              <a:latin typeface="Black Ops One"/>
              <a:ea typeface="Black Ops One"/>
              <a:cs typeface="Black Ops One"/>
              <a:sym typeface="Black Ops One"/>
            </a:endParaRPr>
          </a:p>
        </p:txBody>
      </p:sp>
      <p:sp>
        <p:nvSpPr>
          <p:cNvPr id="378" name="Google Shape;378;p44"/>
          <p:cNvSpPr/>
          <p:nvPr/>
        </p:nvSpPr>
        <p:spPr>
          <a:xfrm>
            <a:off x="3891450" y="2122050"/>
            <a:ext cx="1361100" cy="1361100"/>
          </a:xfrm>
          <a:prstGeom prst="star24">
            <a:avLst>
              <a:gd fmla="val 375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79" name="Google Shape;379;p44"/>
          <p:cNvSpPr txBox="1"/>
          <p:nvPr/>
        </p:nvSpPr>
        <p:spPr>
          <a:xfrm>
            <a:off x="3657150" y="2433150"/>
            <a:ext cx="1829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LIFE</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MISSION</a:t>
            </a:r>
            <a:endParaRPr sz="1800">
              <a:solidFill>
                <a:schemeClr val="dk1"/>
              </a:solidFill>
              <a:latin typeface="Black Ops One"/>
              <a:ea typeface="Black Ops One"/>
              <a:cs typeface="Black Ops One"/>
              <a:sym typeface="Black Ops One"/>
            </a:endParaRPr>
          </a:p>
        </p:txBody>
      </p:sp>
      <p:sp>
        <p:nvSpPr>
          <p:cNvPr id="380" name="Google Shape;380;p44"/>
          <p:cNvSpPr txBox="1"/>
          <p:nvPr/>
        </p:nvSpPr>
        <p:spPr>
          <a:xfrm>
            <a:off x="311700" y="776725"/>
            <a:ext cx="220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SAMPLE FOCUS</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DASHBOARD</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86" name="Google Shape;386;p45"/>
          <p:cNvSpPr txBox="1"/>
          <p:nvPr>
            <p:ph idx="1" type="body"/>
          </p:nvPr>
        </p:nvSpPr>
        <p:spPr>
          <a:xfrm>
            <a:off x="311700" y="863550"/>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3000"/>
              <a:t>“YOUR LIFEMISSION DASHBOARD”</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YOUR LIFEMISSION DASHBOARD</a:t>
            </a:r>
            <a:endParaRPr/>
          </a:p>
        </p:txBody>
      </p:sp>
      <p:sp>
        <p:nvSpPr>
          <p:cNvPr id="392" name="Google Shape;392;p46"/>
          <p:cNvSpPr/>
          <p:nvPr/>
        </p:nvSpPr>
        <p:spPr>
          <a:xfrm>
            <a:off x="6605789" y="1637549"/>
            <a:ext cx="1686300" cy="17391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3" name="Google Shape;393;p46"/>
          <p:cNvSpPr/>
          <p:nvPr/>
        </p:nvSpPr>
        <p:spPr>
          <a:xfrm>
            <a:off x="5989674" y="2478903"/>
            <a:ext cx="1611900" cy="16617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4" name="Google Shape;394;p46"/>
          <p:cNvSpPr/>
          <p:nvPr/>
        </p:nvSpPr>
        <p:spPr>
          <a:xfrm>
            <a:off x="7176461" y="2478903"/>
            <a:ext cx="1604100" cy="16617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5" name="Google Shape;395;p46"/>
          <p:cNvSpPr txBox="1"/>
          <p:nvPr/>
        </p:nvSpPr>
        <p:spPr>
          <a:xfrm>
            <a:off x="6186135" y="3252407"/>
            <a:ext cx="925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latin typeface="Black Ops One"/>
                <a:ea typeface="Black Ops One"/>
                <a:cs typeface="Black Ops One"/>
                <a:sym typeface="Black Ops One"/>
              </a:rPr>
              <a:t>PASSION</a:t>
            </a:r>
            <a:endParaRPr sz="1200">
              <a:solidFill>
                <a:srgbClr val="000000"/>
              </a:solidFill>
              <a:latin typeface="Black Ops One"/>
              <a:ea typeface="Black Ops One"/>
              <a:cs typeface="Black Ops One"/>
              <a:sym typeface="Black Ops One"/>
            </a:endParaRPr>
          </a:p>
        </p:txBody>
      </p:sp>
      <p:sp>
        <p:nvSpPr>
          <p:cNvPr id="396" name="Google Shape;396;p46"/>
          <p:cNvSpPr txBox="1"/>
          <p:nvPr/>
        </p:nvSpPr>
        <p:spPr>
          <a:xfrm>
            <a:off x="7743202" y="3252407"/>
            <a:ext cx="925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0000"/>
                </a:solidFill>
                <a:latin typeface="Black Ops One"/>
                <a:ea typeface="Black Ops One"/>
                <a:cs typeface="Black Ops One"/>
                <a:sym typeface="Black Ops One"/>
              </a:rPr>
              <a:t>PURPOSE</a:t>
            </a:r>
            <a:endParaRPr sz="1100">
              <a:solidFill>
                <a:srgbClr val="000000"/>
              </a:solidFill>
              <a:latin typeface="Black Ops One"/>
              <a:ea typeface="Black Ops One"/>
              <a:cs typeface="Black Ops One"/>
              <a:sym typeface="Black Ops One"/>
            </a:endParaRPr>
          </a:p>
        </p:txBody>
      </p:sp>
      <p:sp>
        <p:nvSpPr>
          <p:cNvPr id="397" name="Google Shape;397;p46"/>
          <p:cNvSpPr txBox="1"/>
          <p:nvPr/>
        </p:nvSpPr>
        <p:spPr>
          <a:xfrm>
            <a:off x="6885362" y="2140639"/>
            <a:ext cx="1127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0000"/>
                </a:solidFill>
                <a:latin typeface="Black Ops One"/>
                <a:ea typeface="Black Ops One"/>
                <a:cs typeface="Black Ops One"/>
                <a:sym typeface="Black Ops One"/>
              </a:rPr>
              <a:t>POTENTIAL</a:t>
            </a:r>
            <a:endParaRPr sz="1100">
              <a:solidFill>
                <a:srgbClr val="000000"/>
              </a:solidFill>
              <a:latin typeface="Black Ops One"/>
              <a:ea typeface="Black Ops One"/>
              <a:cs typeface="Black Ops One"/>
              <a:sym typeface="Black Ops One"/>
            </a:endParaRPr>
          </a:p>
        </p:txBody>
      </p:sp>
      <p:sp>
        <p:nvSpPr>
          <p:cNvPr id="398" name="Google Shape;398;p46"/>
          <p:cNvSpPr/>
          <p:nvPr/>
        </p:nvSpPr>
        <p:spPr>
          <a:xfrm flipH="1">
            <a:off x="3975711" y="1884616"/>
            <a:ext cx="960552" cy="1873908"/>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399" name="Google Shape;399;p46"/>
          <p:cNvSpPr/>
          <p:nvPr/>
        </p:nvSpPr>
        <p:spPr>
          <a:xfrm>
            <a:off x="4936263" y="1774225"/>
            <a:ext cx="664500" cy="20793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0" name="Google Shape;400;p46"/>
          <p:cNvSpPr/>
          <p:nvPr/>
        </p:nvSpPr>
        <p:spPr>
          <a:xfrm>
            <a:off x="3625538" y="1774225"/>
            <a:ext cx="664500" cy="20793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1" name="Google Shape;401;p46"/>
          <p:cNvSpPr/>
          <p:nvPr/>
        </p:nvSpPr>
        <p:spPr>
          <a:xfrm>
            <a:off x="3625538" y="3147822"/>
            <a:ext cx="664500" cy="7503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2" name="Google Shape;402;p46"/>
          <p:cNvSpPr/>
          <p:nvPr/>
        </p:nvSpPr>
        <p:spPr>
          <a:xfrm>
            <a:off x="4936263" y="1774225"/>
            <a:ext cx="664500" cy="21393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03" name="Google Shape;403;p46"/>
          <p:cNvSpPr txBox="1"/>
          <p:nvPr/>
        </p:nvSpPr>
        <p:spPr>
          <a:xfrm>
            <a:off x="3740290" y="3590871"/>
            <a:ext cx="43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000000"/>
              </a:solidFill>
              <a:latin typeface="Black Ops One"/>
              <a:ea typeface="Black Ops One"/>
              <a:cs typeface="Black Ops One"/>
              <a:sym typeface="Black Ops One"/>
            </a:endParaRPr>
          </a:p>
        </p:txBody>
      </p:sp>
      <p:pic>
        <p:nvPicPr>
          <p:cNvPr descr="Image" id="404" name="Google Shape;404;p46"/>
          <p:cNvPicPr preferRelativeResize="0"/>
          <p:nvPr/>
        </p:nvPicPr>
        <p:blipFill rotWithShape="1">
          <a:blip r:embed="rId3">
            <a:alphaModFix amt="53120"/>
          </a:blip>
          <a:srcRect b="27595" l="28639" r="28647" t="29368"/>
          <a:stretch/>
        </p:blipFill>
        <p:spPr>
          <a:xfrm>
            <a:off x="457710" y="1774229"/>
            <a:ext cx="2521620" cy="2229698"/>
          </a:xfrm>
          <a:custGeom>
            <a:rect b="b" l="l" r="r" t="t"/>
            <a:pathLst>
              <a:path extrusionOk="0" h="21592" w="21598">
                <a:moveTo>
                  <a:pt x="10801" y="0"/>
                </a:moveTo>
                <a:cubicBezTo>
                  <a:pt x="10100" y="0"/>
                  <a:pt x="9685" y="32"/>
                  <a:pt x="9021" y="138"/>
                </a:cubicBezTo>
                <a:cubicBezTo>
                  <a:pt x="8652" y="198"/>
                  <a:pt x="8112" y="315"/>
                  <a:pt x="7867" y="390"/>
                </a:cubicBezTo>
                <a:cubicBezTo>
                  <a:pt x="7530" y="493"/>
                  <a:pt x="7360" y="550"/>
                  <a:pt x="7052" y="662"/>
                </a:cubicBezTo>
                <a:cubicBezTo>
                  <a:pt x="6590" y="831"/>
                  <a:pt x="6384" y="917"/>
                  <a:pt x="6005" y="1102"/>
                </a:cubicBezTo>
                <a:cubicBezTo>
                  <a:pt x="5606" y="1297"/>
                  <a:pt x="5415" y="1401"/>
                  <a:pt x="5356" y="1454"/>
                </a:cubicBezTo>
                <a:cubicBezTo>
                  <a:pt x="5330" y="1477"/>
                  <a:pt x="5290" y="1496"/>
                  <a:pt x="5267" y="1496"/>
                </a:cubicBezTo>
                <a:cubicBezTo>
                  <a:pt x="5244" y="1496"/>
                  <a:pt x="5208" y="1516"/>
                  <a:pt x="5188" y="1540"/>
                </a:cubicBezTo>
                <a:cubicBezTo>
                  <a:pt x="5168" y="1564"/>
                  <a:pt x="5122" y="1594"/>
                  <a:pt x="5085" y="1608"/>
                </a:cubicBezTo>
                <a:cubicBezTo>
                  <a:pt x="5044" y="1624"/>
                  <a:pt x="4897" y="1718"/>
                  <a:pt x="4728" y="1832"/>
                </a:cubicBezTo>
                <a:cubicBezTo>
                  <a:pt x="4684" y="1864"/>
                  <a:pt x="4641" y="1896"/>
                  <a:pt x="4597" y="1921"/>
                </a:cubicBezTo>
                <a:cubicBezTo>
                  <a:pt x="4395" y="2062"/>
                  <a:pt x="4176" y="2219"/>
                  <a:pt x="4040" y="2327"/>
                </a:cubicBezTo>
                <a:cubicBezTo>
                  <a:pt x="3630" y="2653"/>
                  <a:pt x="3254" y="2998"/>
                  <a:pt x="2902" y="3369"/>
                </a:cubicBezTo>
                <a:cubicBezTo>
                  <a:pt x="2804" y="3484"/>
                  <a:pt x="2691" y="3609"/>
                  <a:pt x="2574" y="3732"/>
                </a:cubicBezTo>
                <a:cubicBezTo>
                  <a:pt x="2273" y="4080"/>
                  <a:pt x="1988" y="4451"/>
                  <a:pt x="1720" y="4851"/>
                </a:cubicBezTo>
                <a:cubicBezTo>
                  <a:pt x="1641" y="4969"/>
                  <a:pt x="1576" y="5074"/>
                  <a:pt x="1576" y="5085"/>
                </a:cubicBezTo>
                <a:cubicBezTo>
                  <a:pt x="1576" y="5096"/>
                  <a:pt x="1534" y="5168"/>
                  <a:pt x="1481" y="5247"/>
                </a:cubicBezTo>
                <a:cubicBezTo>
                  <a:pt x="1429" y="5326"/>
                  <a:pt x="1386" y="5399"/>
                  <a:pt x="1386" y="5410"/>
                </a:cubicBezTo>
                <a:cubicBezTo>
                  <a:pt x="1386" y="5421"/>
                  <a:pt x="1355" y="5476"/>
                  <a:pt x="1316" y="5533"/>
                </a:cubicBezTo>
                <a:cubicBezTo>
                  <a:pt x="1306" y="5548"/>
                  <a:pt x="1285" y="5587"/>
                  <a:pt x="1270" y="5614"/>
                </a:cubicBezTo>
                <a:cubicBezTo>
                  <a:pt x="1276" y="5624"/>
                  <a:pt x="1261" y="5647"/>
                  <a:pt x="1235" y="5676"/>
                </a:cubicBezTo>
                <a:cubicBezTo>
                  <a:pt x="1167" y="5802"/>
                  <a:pt x="1081" y="5975"/>
                  <a:pt x="994" y="6161"/>
                </a:cubicBezTo>
                <a:cubicBezTo>
                  <a:pt x="993" y="6162"/>
                  <a:pt x="992" y="6163"/>
                  <a:pt x="992" y="6164"/>
                </a:cubicBezTo>
                <a:cubicBezTo>
                  <a:pt x="908" y="6343"/>
                  <a:pt x="827" y="6521"/>
                  <a:pt x="778" y="6645"/>
                </a:cubicBezTo>
                <a:cubicBezTo>
                  <a:pt x="751" y="6713"/>
                  <a:pt x="731" y="6761"/>
                  <a:pt x="704" y="6828"/>
                </a:cubicBezTo>
                <a:cubicBezTo>
                  <a:pt x="663" y="6950"/>
                  <a:pt x="620" y="7076"/>
                  <a:pt x="573" y="7201"/>
                </a:cubicBezTo>
                <a:cubicBezTo>
                  <a:pt x="510" y="7370"/>
                  <a:pt x="448" y="7557"/>
                  <a:pt x="392" y="7738"/>
                </a:cubicBezTo>
                <a:cubicBezTo>
                  <a:pt x="384" y="7764"/>
                  <a:pt x="368" y="7816"/>
                  <a:pt x="362" y="7832"/>
                </a:cubicBezTo>
                <a:cubicBezTo>
                  <a:pt x="329" y="7934"/>
                  <a:pt x="252" y="8255"/>
                  <a:pt x="202" y="8506"/>
                </a:cubicBezTo>
                <a:cubicBezTo>
                  <a:pt x="195" y="8543"/>
                  <a:pt x="178" y="8609"/>
                  <a:pt x="163" y="8654"/>
                </a:cubicBezTo>
                <a:cubicBezTo>
                  <a:pt x="124" y="8777"/>
                  <a:pt x="56" y="9272"/>
                  <a:pt x="1" y="9840"/>
                </a:cubicBezTo>
                <a:cubicBezTo>
                  <a:pt x="1" y="9841"/>
                  <a:pt x="1" y="9841"/>
                  <a:pt x="1" y="9842"/>
                </a:cubicBezTo>
                <a:cubicBezTo>
                  <a:pt x="-1" y="10105"/>
                  <a:pt x="0" y="10392"/>
                  <a:pt x="6" y="10711"/>
                </a:cubicBezTo>
                <a:cubicBezTo>
                  <a:pt x="21" y="11433"/>
                  <a:pt x="36" y="11889"/>
                  <a:pt x="56" y="12243"/>
                </a:cubicBezTo>
                <a:cubicBezTo>
                  <a:pt x="68" y="12300"/>
                  <a:pt x="86" y="12411"/>
                  <a:pt x="95" y="12509"/>
                </a:cubicBezTo>
                <a:cubicBezTo>
                  <a:pt x="153" y="13116"/>
                  <a:pt x="512" y="14328"/>
                  <a:pt x="889" y="15192"/>
                </a:cubicBezTo>
                <a:cubicBezTo>
                  <a:pt x="974" y="15386"/>
                  <a:pt x="1091" y="15638"/>
                  <a:pt x="1115" y="15677"/>
                </a:cubicBezTo>
                <a:cubicBezTo>
                  <a:pt x="1129" y="15700"/>
                  <a:pt x="1162" y="15760"/>
                  <a:pt x="1188" y="15812"/>
                </a:cubicBezTo>
                <a:cubicBezTo>
                  <a:pt x="1369" y="16171"/>
                  <a:pt x="1694" y="16693"/>
                  <a:pt x="2014" y="17137"/>
                </a:cubicBezTo>
                <a:cubicBezTo>
                  <a:pt x="2236" y="17445"/>
                  <a:pt x="2520" y="17784"/>
                  <a:pt x="2818" y="18107"/>
                </a:cubicBezTo>
                <a:cubicBezTo>
                  <a:pt x="3083" y="18352"/>
                  <a:pt x="3410" y="18673"/>
                  <a:pt x="3647" y="18922"/>
                </a:cubicBezTo>
                <a:cubicBezTo>
                  <a:pt x="3795" y="19053"/>
                  <a:pt x="3938" y="19171"/>
                  <a:pt x="4066" y="19263"/>
                </a:cubicBezTo>
                <a:cubicBezTo>
                  <a:pt x="4138" y="19315"/>
                  <a:pt x="4218" y="19378"/>
                  <a:pt x="4244" y="19404"/>
                </a:cubicBezTo>
                <a:cubicBezTo>
                  <a:pt x="4270" y="19429"/>
                  <a:pt x="4333" y="19477"/>
                  <a:pt x="4384" y="19511"/>
                </a:cubicBezTo>
                <a:cubicBezTo>
                  <a:pt x="4435" y="19545"/>
                  <a:pt x="4573" y="19639"/>
                  <a:pt x="4691" y="19721"/>
                </a:cubicBezTo>
                <a:cubicBezTo>
                  <a:pt x="5045" y="19965"/>
                  <a:pt x="5457" y="20201"/>
                  <a:pt x="5892" y="20419"/>
                </a:cubicBezTo>
                <a:cubicBezTo>
                  <a:pt x="5934" y="20432"/>
                  <a:pt x="5983" y="20456"/>
                  <a:pt x="6033" y="20488"/>
                </a:cubicBezTo>
                <a:cubicBezTo>
                  <a:pt x="6168" y="20553"/>
                  <a:pt x="6304" y="20617"/>
                  <a:pt x="6442" y="20677"/>
                </a:cubicBezTo>
                <a:cubicBezTo>
                  <a:pt x="6461" y="20681"/>
                  <a:pt x="6481" y="20685"/>
                  <a:pt x="6497" y="20685"/>
                </a:cubicBezTo>
                <a:cubicBezTo>
                  <a:pt x="6590" y="20687"/>
                  <a:pt x="6684" y="20736"/>
                  <a:pt x="6730" y="20799"/>
                </a:cubicBezTo>
                <a:cubicBezTo>
                  <a:pt x="6941" y="20885"/>
                  <a:pt x="7153" y="20965"/>
                  <a:pt x="7362" y="21036"/>
                </a:cubicBezTo>
                <a:cubicBezTo>
                  <a:pt x="7447" y="21056"/>
                  <a:pt x="7528" y="21080"/>
                  <a:pt x="7591" y="21109"/>
                </a:cubicBezTo>
                <a:cubicBezTo>
                  <a:pt x="7642" y="21125"/>
                  <a:pt x="7693" y="21143"/>
                  <a:pt x="7744" y="21158"/>
                </a:cubicBezTo>
                <a:cubicBezTo>
                  <a:pt x="7826" y="21182"/>
                  <a:pt x="7955" y="21220"/>
                  <a:pt x="8029" y="21242"/>
                </a:cubicBezTo>
                <a:cubicBezTo>
                  <a:pt x="8098" y="21263"/>
                  <a:pt x="8229" y="21292"/>
                  <a:pt x="8375" y="21323"/>
                </a:cubicBezTo>
                <a:cubicBezTo>
                  <a:pt x="8654" y="21341"/>
                  <a:pt x="8954" y="21385"/>
                  <a:pt x="9048" y="21423"/>
                </a:cubicBezTo>
                <a:cubicBezTo>
                  <a:pt x="9145" y="21463"/>
                  <a:pt x="9554" y="21519"/>
                  <a:pt x="9957" y="21548"/>
                </a:cubicBezTo>
                <a:cubicBezTo>
                  <a:pt x="10069" y="21557"/>
                  <a:pt x="10151" y="21564"/>
                  <a:pt x="10247" y="21572"/>
                </a:cubicBezTo>
                <a:cubicBezTo>
                  <a:pt x="10307" y="21574"/>
                  <a:pt x="10334" y="21578"/>
                  <a:pt x="10407" y="21581"/>
                </a:cubicBezTo>
                <a:cubicBezTo>
                  <a:pt x="10967" y="21600"/>
                  <a:pt x="11123" y="21596"/>
                  <a:pt x="11712" y="21552"/>
                </a:cubicBezTo>
                <a:cubicBezTo>
                  <a:pt x="11757" y="21548"/>
                  <a:pt x="11808" y="21542"/>
                  <a:pt x="11856" y="21537"/>
                </a:cubicBezTo>
                <a:cubicBezTo>
                  <a:pt x="11871" y="21533"/>
                  <a:pt x="11890" y="21530"/>
                  <a:pt x="11900" y="21526"/>
                </a:cubicBezTo>
                <a:cubicBezTo>
                  <a:pt x="11983" y="21492"/>
                  <a:pt x="12119" y="21480"/>
                  <a:pt x="12239" y="21492"/>
                </a:cubicBezTo>
                <a:cubicBezTo>
                  <a:pt x="12460" y="21461"/>
                  <a:pt x="12690" y="21423"/>
                  <a:pt x="12919" y="21378"/>
                </a:cubicBezTo>
                <a:cubicBezTo>
                  <a:pt x="13001" y="21354"/>
                  <a:pt x="13095" y="21335"/>
                  <a:pt x="13190" y="21323"/>
                </a:cubicBezTo>
                <a:cubicBezTo>
                  <a:pt x="13413" y="21275"/>
                  <a:pt x="13628" y="21224"/>
                  <a:pt x="13824" y="21169"/>
                </a:cubicBezTo>
                <a:cubicBezTo>
                  <a:pt x="13844" y="21161"/>
                  <a:pt x="13867" y="21152"/>
                  <a:pt x="13883" y="21143"/>
                </a:cubicBezTo>
                <a:cubicBezTo>
                  <a:pt x="13976" y="21094"/>
                  <a:pt x="14094" y="21064"/>
                  <a:pt x="14198" y="21054"/>
                </a:cubicBezTo>
                <a:cubicBezTo>
                  <a:pt x="14249" y="21036"/>
                  <a:pt x="14302" y="21018"/>
                  <a:pt x="14347" y="21001"/>
                </a:cubicBezTo>
                <a:cubicBezTo>
                  <a:pt x="14383" y="20987"/>
                  <a:pt x="14542" y="20925"/>
                  <a:pt x="14679" y="20872"/>
                </a:cubicBezTo>
                <a:cubicBezTo>
                  <a:pt x="14721" y="20830"/>
                  <a:pt x="14774" y="20800"/>
                  <a:pt x="14825" y="20800"/>
                </a:cubicBezTo>
                <a:cubicBezTo>
                  <a:pt x="14839" y="20800"/>
                  <a:pt x="14865" y="20794"/>
                  <a:pt x="14889" y="20788"/>
                </a:cubicBezTo>
                <a:cubicBezTo>
                  <a:pt x="15295" y="20625"/>
                  <a:pt x="15961" y="20308"/>
                  <a:pt x="15990" y="20261"/>
                </a:cubicBezTo>
                <a:cubicBezTo>
                  <a:pt x="16000" y="20246"/>
                  <a:pt x="16026" y="20233"/>
                  <a:pt x="16048" y="20233"/>
                </a:cubicBezTo>
                <a:cubicBezTo>
                  <a:pt x="16071" y="20233"/>
                  <a:pt x="16142" y="20197"/>
                  <a:pt x="16208" y="20153"/>
                </a:cubicBezTo>
                <a:cubicBezTo>
                  <a:pt x="16273" y="20108"/>
                  <a:pt x="16334" y="20072"/>
                  <a:pt x="16343" y="20072"/>
                </a:cubicBezTo>
                <a:cubicBezTo>
                  <a:pt x="16371" y="20072"/>
                  <a:pt x="16900" y="19720"/>
                  <a:pt x="17114" y="19560"/>
                </a:cubicBezTo>
                <a:cubicBezTo>
                  <a:pt x="17479" y="19286"/>
                  <a:pt x="17629" y="19169"/>
                  <a:pt x="17816" y="19017"/>
                </a:cubicBezTo>
                <a:cubicBezTo>
                  <a:pt x="18027" y="18844"/>
                  <a:pt x="18888" y="17978"/>
                  <a:pt x="18958" y="17867"/>
                </a:cubicBezTo>
                <a:cubicBezTo>
                  <a:pt x="18984" y="17827"/>
                  <a:pt x="19030" y="17767"/>
                  <a:pt x="19060" y="17734"/>
                </a:cubicBezTo>
                <a:cubicBezTo>
                  <a:pt x="19173" y="17614"/>
                  <a:pt x="19590" y="17088"/>
                  <a:pt x="19590" y="17067"/>
                </a:cubicBezTo>
                <a:cubicBezTo>
                  <a:pt x="19590" y="17059"/>
                  <a:pt x="19649" y="16970"/>
                  <a:pt x="19720" y="16870"/>
                </a:cubicBezTo>
                <a:cubicBezTo>
                  <a:pt x="19791" y="16770"/>
                  <a:pt x="19864" y="16658"/>
                  <a:pt x="19883" y="16621"/>
                </a:cubicBezTo>
                <a:cubicBezTo>
                  <a:pt x="19920" y="16546"/>
                  <a:pt x="19945" y="16507"/>
                  <a:pt x="20073" y="16319"/>
                </a:cubicBezTo>
                <a:cubicBezTo>
                  <a:pt x="20122" y="16248"/>
                  <a:pt x="20162" y="16178"/>
                  <a:pt x="20162" y="16163"/>
                </a:cubicBezTo>
                <a:cubicBezTo>
                  <a:pt x="20162" y="16148"/>
                  <a:pt x="20197" y="16077"/>
                  <a:pt x="20242" y="16006"/>
                </a:cubicBezTo>
                <a:cubicBezTo>
                  <a:pt x="20286" y="15934"/>
                  <a:pt x="20342" y="15834"/>
                  <a:pt x="20366" y="15783"/>
                </a:cubicBezTo>
                <a:cubicBezTo>
                  <a:pt x="20389" y="15732"/>
                  <a:pt x="20448" y="15618"/>
                  <a:pt x="20496" y="15529"/>
                </a:cubicBezTo>
                <a:cubicBezTo>
                  <a:pt x="20545" y="15440"/>
                  <a:pt x="20601" y="15325"/>
                  <a:pt x="20622" y="15273"/>
                </a:cubicBezTo>
                <a:cubicBezTo>
                  <a:pt x="20642" y="15221"/>
                  <a:pt x="20689" y="15111"/>
                  <a:pt x="20726" y="15030"/>
                </a:cubicBezTo>
                <a:cubicBezTo>
                  <a:pt x="20762" y="14948"/>
                  <a:pt x="20817" y="14815"/>
                  <a:pt x="20847" y="14733"/>
                </a:cubicBezTo>
                <a:cubicBezTo>
                  <a:pt x="20877" y="14652"/>
                  <a:pt x="20911" y="14573"/>
                  <a:pt x="20922" y="14559"/>
                </a:cubicBezTo>
                <a:cubicBezTo>
                  <a:pt x="20933" y="14544"/>
                  <a:pt x="20951" y="14491"/>
                  <a:pt x="20962" y="14442"/>
                </a:cubicBezTo>
                <a:cubicBezTo>
                  <a:pt x="20973" y="14393"/>
                  <a:pt x="20999" y="14320"/>
                  <a:pt x="21020" y="14280"/>
                </a:cubicBezTo>
                <a:cubicBezTo>
                  <a:pt x="21041" y="14240"/>
                  <a:pt x="21058" y="14190"/>
                  <a:pt x="21058" y="14168"/>
                </a:cubicBezTo>
                <a:cubicBezTo>
                  <a:pt x="21058" y="14146"/>
                  <a:pt x="21087" y="14049"/>
                  <a:pt x="21122" y="13952"/>
                </a:cubicBezTo>
                <a:cubicBezTo>
                  <a:pt x="21158" y="13855"/>
                  <a:pt x="21209" y="13680"/>
                  <a:pt x="21235" y="13561"/>
                </a:cubicBezTo>
                <a:cubicBezTo>
                  <a:pt x="21261" y="13442"/>
                  <a:pt x="21291" y="13333"/>
                  <a:pt x="21303" y="13318"/>
                </a:cubicBezTo>
                <a:cubicBezTo>
                  <a:pt x="21315" y="13303"/>
                  <a:pt x="21337" y="13219"/>
                  <a:pt x="21353" y="13130"/>
                </a:cubicBezTo>
                <a:cubicBezTo>
                  <a:pt x="21368" y="13041"/>
                  <a:pt x="21413" y="12798"/>
                  <a:pt x="21453" y="12590"/>
                </a:cubicBezTo>
                <a:cubicBezTo>
                  <a:pt x="21535" y="12159"/>
                  <a:pt x="21586" y="11552"/>
                  <a:pt x="21598" y="10943"/>
                </a:cubicBezTo>
                <a:cubicBezTo>
                  <a:pt x="21598" y="10941"/>
                  <a:pt x="21598" y="10939"/>
                  <a:pt x="21598" y="10938"/>
                </a:cubicBezTo>
                <a:cubicBezTo>
                  <a:pt x="21599" y="10679"/>
                  <a:pt x="21596" y="10450"/>
                  <a:pt x="21593" y="10228"/>
                </a:cubicBezTo>
                <a:cubicBezTo>
                  <a:pt x="21593" y="10226"/>
                  <a:pt x="21593" y="10224"/>
                  <a:pt x="21593" y="10222"/>
                </a:cubicBezTo>
                <a:cubicBezTo>
                  <a:pt x="21589" y="10105"/>
                  <a:pt x="21584" y="9990"/>
                  <a:pt x="21576" y="9880"/>
                </a:cubicBezTo>
                <a:cubicBezTo>
                  <a:pt x="21542" y="9377"/>
                  <a:pt x="21536" y="9325"/>
                  <a:pt x="21497" y="9201"/>
                </a:cubicBezTo>
                <a:cubicBezTo>
                  <a:pt x="21482" y="9153"/>
                  <a:pt x="21462" y="9017"/>
                  <a:pt x="21452" y="8899"/>
                </a:cubicBezTo>
                <a:cubicBezTo>
                  <a:pt x="21442" y="8782"/>
                  <a:pt x="21416" y="8638"/>
                  <a:pt x="21395" y="8579"/>
                </a:cubicBezTo>
                <a:cubicBezTo>
                  <a:pt x="21374" y="8520"/>
                  <a:pt x="21357" y="8433"/>
                  <a:pt x="21357" y="8386"/>
                </a:cubicBezTo>
                <a:cubicBezTo>
                  <a:pt x="21357" y="8339"/>
                  <a:pt x="21345" y="8289"/>
                  <a:pt x="21331" y="8275"/>
                </a:cubicBezTo>
                <a:cubicBezTo>
                  <a:pt x="21316" y="8260"/>
                  <a:pt x="21286" y="8158"/>
                  <a:pt x="21263" y="8047"/>
                </a:cubicBezTo>
                <a:cubicBezTo>
                  <a:pt x="21213" y="7800"/>
                  <a:pt x="21153" y="7586"/>
                  <a:pt x="21117" y="7519"/>
                </a:cubicBezTo>
                <a:cubicBezTo>
                  <a:pt x="21102" y="7491"/>
                  <a:pt x="21040" y="7310"/>
                  <a:pt x="20978" y="7117"/>
                </a:cubicBezTo>
                <a:cubicBezTo>
                  <a:pt x="20916" y="6924"/>
                  <a:pt x="20841" y="6715"/>
                  <a:pt x="20812" y="6652"/>
                </a:cubicBezTo>
                <a:cubicBezTo>
                  <a:pt x="20755" y="6529"/>
                  <a:pt x="20685" y="6372"/>
                  <a:pt x="20611" y="6201"/>
                </a:cubicBezTo>
                <a:cubicBezTo>
                  <a:pt x="20530" y="6014"/>
                  <a:pt x="20331" y="5635"/>
                  <a:pt x="20191" y="5401"/>
                </a:cubicBezTo>
                <a:cubicBezTo>
                  <a:pt x="20168" y="5362"/>
                  <a:pt x="20100" y="5247"/>
                  <a:pt x="20042" y="5146"/>
                </a:cubicBezTo>
                <a:cubicBezTo>
                  <a:pt x="19984" y="5044"/>
                  <a:pt x="19877" y="4874"/>
                  <a:pt x="19804" y="4769"/>
                </a:cubicBezTo>
                <a:cubicBezTo>
                  <a:pt x="19732" y="4665"/>
                  <a:pt x="19673" y="4571"/>
                  <a:pt x="19673" y="4560"/>
                </a:cubicBezTo>
                <a:cubicBezTo>
                  <a:pt x="19673" y="4550"/>
                  <a:pt x="19608" y="4464"/>
                  <a:pt x="19530" y="4369"/>
                </a:cubicBezTo>
                <a:cubicBezTo>
                  <a:pt x="19451" y="4274"/>
                  <a:pt x="19332" y="4122"/>
                  <a:pt x="19265" y="4030"/>
                </a:cubicBezTo>
                <a:cubicBezTo>
                  <a:pt x="19198" y="3938"/>
                  <a:pt x="19106" y="3823"/>
                  <a:pt x="19061" y="3775"/>
                </a:cubicBezTo>
                <a:cubicBezTo>
                  <a:pt x="19016" y="3727"/>
                  <a:pt x="18885" y="3579"/>
                  <a:pt x="18770" y="3448"/>
                </a:cubicBezTo>
                <a:cubicBezTo>
                  <a:pt x="18560" y="3207"/>
                  <a:pt x="18220" y="2879"/>
                  <a:pt x="17866" y="2576"/>
                </a:cubicBezTo>
                <a:cubicBezTo>
                  <a:pt x="17657" y="2398"/>
                  <a:pt x="16861" y="1793"/>
                  <a:pt x="16835" y="1793"/>
                </a:cubicBezTo>
                <a:cubicBezTo>
                  <a:pt x="16826" y="1793"/>
                  <a:pt x="16767" y="1760"/>
                  <a:pt x="16704" y="1719"/>
                </a:cubicBezTo>
                <a:cubicBezTo>
                  <a:pt x="16641" y="1679"/>
                  <a:pt x="16569" y="1633"/>
                  <a:pt x="16545" y="1618"/>
                </a:cubicBezTo>
                <a:cubicBezTo>
                  <a:pt x="16520" y="1602"/>
                  <a:pt x="16471" y="1571"/>
                  <a:pt x="16436" y="1547"/>
                </a:cubicBezTo>
                <a:cubicBezTo>
                  <a:pt x="16315" y="1466"/>
                  <a:pt x="15828" y="1202"/>
                  <a:pt x="15691" y="1142"/>
                </a:cubicBezTo>
                <a:cubicBezTo>
                  <a:pt x="15617" y="1110"/>
                  <a:pt x="15513" y="1056"/>
                  <a:pt x="15461" y="1024"/>
                </a:cubicBezTo>
                <a:cubicBezTo>
                  <a:pt x="15408" y="991"/>
                  <a:pt x="15335" y="955"/>
                  <a:pt x="15298" y="944"/>
                </a:cubicBezTo>
                <a:cubicBezTo>
                  <a:pt x="15228" y="923"/>
                  <a:pt x="15064" y="854"/>
                  <a:pt x="14876" y="766"/>
                </a:cubicBezTo>
                <a:cubicBezTo>
                  <a:pt x="14816" y="737"/>
                  <a:pt x="14749" y="714"/>
                  <a:pt x="14726" y="714"/>
                </a:cubicBezTo>
                <a:cubicBezTo>
                  <a:pt x="14702" y="714"/>
                  <a:pt x="14672" y="704"/>
                  <a:pt x="14658" y="692"/>
                </a:cubicBezTo>
                <a:cubicBezTo>
                  <a:pt x="14615" y="653"/>
                  <a:pt x="13721" y="370"/>
                  <a:pt x="13531" y="335"/>
                </a:cubicBezTo>
                <a:cubicBezTo>
                  <a:pt x="13434" y="317"/>
                  <a:pt x="13342" y="292"/>
                  <a:pt x="13327" y="280"/>
                </a:cubicBezTo>
                <a:cubicBezTo>
                  <a:pt x="13319" y="274"/>
                  <a:pt x="13296" y="268"/>
                  <a:pt x="13264" y="260"/>
                </a:cubicBezTo>
                <a:cubicBezTo>
                  <a:pt x="13263" y="260"/>
                  <a:pt x="13261" y="260"/>
                  <a:pt x="13260" y="260"/>
                </a:cubicBezTo>
                <a:cubicBezTo>
                  <a:pt x="13229" y="255"/>
                  <a:pt x="13200" y="251"/>
                  <a:pt x="13169" y="244"/>
                </a:cubicBezTo>
                <a:cubicBezTo>
                  <a:pt x="13163" y="243"/>
                  <a:pt x="13157" y="242"/>
                  <a:pt x="13151" y="241"/>
                </a:cubicBezTo>
                <a:cubicBezTo>
                  <a:pt x="13069" y="231"/>
                  <a:pt x="12940" y="207"/>
                  <a:pt x="12865" y="186"/>
                </a:cubicBezTo>
                <a:cubicBezTo>
                  <a:pt x="12799" y="168"/>
                  <a:pt x="12714" y="151"/>
                  <a:pt x="12653" y="142"/>
                </a:cubicBezTo>
                <a:cubicBezTo>
                  <a:pt x="12657" y="162"/>
                  <a:pt x="12652" y="182"/>
                  <a:pt x="12635" y="193"/>
                </a:cubicBezTo>
                <a:cubicBezTo>
                  <a:pt x="12612" y="206"/>
                  <a:pt x="12583" y="200"/>
                  <a:pt x="12570" y="178"/>
                </a:cubicBezTo>
                <a:cubicBezTo>
                  <a:pt x="12560" y="162"/>
                  <a:pt x="12564" y="145"/>
                  <a:pt x="12574" y="130"/>
                </a:cubicBezTo>
                <a:cubicBezTo>
                  <a:pt x="12499" y="121"/>
                  <a:pt x="12371" y="103"/>
                  <a:pt x="12239" y="83"/>
                </a:cubicBezTo>
                <a:cubicBezTo>
                  <a:pt x="11807" y="18"/>
                  <a:pt x="11500" y="0"/>
                  <a:pt x="10801" y="0"/>
                </a:cubicBezTo>
                <a:close/>
              </a:path>
            </a:pathLst>
          </a:custGeom>
          <a:noFill/>
          <a:ln>
            <a:noFill/>
          </a:ln>
        </p:spPr>
      </p:pic>
      <p:sp>
        <p:nvSpPr>
          <p:cNvPr id="405" name="Google Shape;405;p46"/>
          <p:cNvSpPr/>
          <p:nvPr/>
        </p:nvSpPr>
        <p:spPr>
          <a:xfrm>
            <a:off x="841606" y="2133910"/>
            <a:ext cx="932700" cy="734100"/>
          </a:xfrm>
          <a:prstGeom prst="rect">
            <a:avLst/>
          </a:prstGeom>
          <a:solidFill>
            <a:srgbClr val="B4A7D6"/>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Black Ops One"/>
                <a:ea typeface="Black Ops One"/>
                <a:cs typeface="Black Ops One"/>
                <a:sym typeface="Black Ops One"/>
              </a:rPr>
              <a:t>SPOUSE</a:t>
            </a:r>
            <a:endParaRPr sz="1300">
              <a:latin typeface="Black Ops One"/>
              <a:ea typeface="Black Ops One"/>
              <a:cs typeface="Black Ops One"/>
              <a:sym typeface="Black Ops One"/>
            </a:endParaRPr>
          </a:p>
        </p:txBody>
      </p:sp>
      <p:sp>
        <p:nvSpPr>
          <p:cNvPr id="406" name="Google Shape;406;p46"/>
          <p:cNvSpPr/>
          <p:nvPr/>
        </p:nvSpPr>
        <p:spPr>
          <a:xfrm>
            <a:off x="1774431" y="2133910"/>
            <a:ext cx="844200" cy="734100"/>
          </a:xfrm>
          <a:prstGeom prst="rect">
            <a:avLst/>
          </a:prstGeom>
          <a:solidFill>
            <a:srgbClr val="EAD1DC"/>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900">
                <a:latin typeface="Black Ops One"/>
                <a:ea typeface="Black Ops One"/>
                <a:cs typeface="Black Ops One"/>
                <a:sym typeface="Black Ops One"/>
              </a:rPr>
              <a:t>CHILDREN</a:t>
            </a:r>
            <a:endParaRPr sz="900">
              <a:latin typeface="Black Ops One"/>
              <a:ea typeface="Black Ops One"/>
              <a:cs typeface="Black Ops One"/>
              <a:sym typeface="Black Ops One"/>
            </a:endParaRPr>
          </a:p>
        </p:txBody>
      </p:sp>
      <p:sp>
        <p:nvSpPr>
          <p:cNvPr id="407" name="Google Shape;407;p46"/>
          <p:cNvSpPr/>
          <p:nvPr/>
        </p:nvSpPr>
        <p:spPr>
          <a:xfrm>
            <a:off x="1306888" y="2479130"/>
            <a:ext cx="467700" cy="388800"/>
          </a:xfrm>
          <a:prstGeom prst="rect">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BODY</a:t>
            </a:r>
            <a:endParaRPr sz="800">
              <a:latin typeface="Black Ops One"/>
              <a:ea typeface="Black Ops One"/>
              <a:cs typeface="Black Ops One"/>
              <a:sym typeface="Black Ops One"/>
            </a:endParaRPr>
          </a:p>
        </p:txBody>
      </p:sp>
      <p:sp>
        <p:nvSpPr>
          <p:cNvPr id="408" name="Google Shape;408;p46"/>
          <p:cNvSpPr/>
          <p:nvPr/>
        </p:nvSpPr>
        <p:spPr>
          <a:xfrm>
            <a:off x="1774431" y="2479130"/>
            <a:ext cx="425400" cy="388800"/>
          </a:xfrm>
          <a:prstGeom prst="rect">
            <a:avLst/>
          </a:prstGeom>
          <a:solidFill>
            <a:srgbClr val="6D9EE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MIND</a:t>
            </a:r>
            <a:endParaRPr sz="600">
              <a:latin typeface="Black Ops One"/>
              <a:ea typeface="Black Ops One"/>
              <a:cs typeface="Black Ops One"/>
              <a:sym typeface="Black Ops One"/>
            </a:endParaRPr>
          </a:p>
        </p:txBody>
      </p:sp>
      <p:sp>
        <p:nvSpPr>
          <p:cNvPr id="409" name="Google Shape;409;p46"/>
          <p:cNvSpPr/>
          <p:nvPr/>
        </p:nvSpPr>
        <p:spPr>
          <a:xfrm>
            <a:off x="841606" y="2851497"/>
            <a:ext cx="932700" cy="762600"/>
          </a:xfrm>
          <a:prstGeom prst="rect">
            <a:avLst/>
          </a:prstGeom>
          <a:solidFill>
            <a:srgbClr val="D9D2E9"/>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1300">
                <a:latin typeface="Black Ops One"/>
                <a:ea typeface="Black Ops One"/>
                <a:cs typeface="Black Ops One"/>
                <a:sym typeface="Black Ops One"/>
              </a:rPr>
              <a:t>CAREER</a:t>
            </a:r>
            <a:endParaRPr sz="1300">
              <a:latin typeface="Black Ops One"/>
              <a:ea typeface="Black Ops One"/>
              <a:cs typeface="Black Ops One"/>
              <a:sym typeface="Black Ops One"/>
            </a:endParaRPr>
          </a:p>
        </p:txBody>
      </p:sp>
      <p:sp>
        <p:nvSpPr>
          <p:cNvPr id="410" name="Google Shape;410;p46"/>
          <p:cNvSpPr/>
          <p:nvPr/>
        </p:nvSpPr>
        <p:spPr>
          <a:xfrm>
            <a:off x="1774431" y="2851497"/>
            <a:ext cx="844200" cy="762600"/>
          </a:xfrm>
          <a:prstGeom prst="rect">
            <a:avLst/>
          </a:prstGeom>
          <a:solidFill>
            <a:srgbClr val="EFEFE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lang="en" sz="800">
                <a:latin typeface="Black Ops One"/>
                <a:ea typeface="Black Ops One"/>
                <a:cs typeface="Black Ops One"/>
                <a:sym typeface="Black Ops One"/>
              </a:rPr>
              <a:t>RESOURCES</a:t>
            </a:r>
            <a:endParaRPr sz="800">
              <a:latin typeface="Black Ops One"/>
              <a:ea typeface="Black Ops One"/>
              <a:cs typeface="Black Ops One"/>
              <a:sym typeface="Black Ops One"/>
            </a:endParaRPr>
          </a:p>
        </p:txBody>
      </p:sp>
      <p:sp>
        <p:nvSpPr>
          <p:cNvPr id="411" name="Google Shape;411;p46"/>
          <p:cNvSpPr/>
          <p:nvPr/>
        </p:nvSpPr>
        <p:spPr>
          <a:xfrm>
            <a:off x="1306888" y="2851497"/>
            <a:ext cx="467700" cy="3888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SPIRIT</a:t>
            </a:r>
            <a:endParaRPr sz="600">
              <a:latin typeface="Black Ops One"/>
              <a:ea typeface="Black Ops One"/>
              <a:cs typeface="Black Ops One"/>
              <a:sym typeface="Black Ops One"/>
            </a:endParaRPr>
          </a:p>
        </p:txBody>
      </p:sp>
      <p:sp>
        <p:nvSpPr>
          <p:cNvPr id="412" name="Google Shape;412;p46"/>
          <p:cNvSpPr/>
          <p:nvPr/>
        </p:nvSpPr>
        <p:spPr>
          <a:xfrm>
            <a:off x="1774431" y="2851497"/>
            <a:ext cx="425400" cy="388800"/>
          </a:xfrm>
          <a:prstGeom prst="rect">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SOUL</a:t>
            </a:r>
            <a:endParaRPr sz="600">
              <a:latin typeface="Black Ops One"/>
              <a:ea typeface="Black Ops One"/>
              <a:cs typeface="Black Ops One"/>
              <a:sym typeface="Black Ops On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PROGRESSION IN BATTLE READY</a:t>
            </a:r>
            <a:endParaRPr/>
          </a:p>
        </p:txBody>
      </p:sp>
      <p:sp>
        <p:nvSpPr>
          <p:cNvPr id="418" name="Google Shape;418;p47"/>
          <p:cNvSpPr txBox="1"/>
          <p:nvPr>
            <p:ph idx="1" type="body"/>
          </p:nvPr>
        </p:nvSpPr>
        <p:spPr>
          <a:xfrm>
            <a:off x="1042625" y="1152475"/>
            <a:ext cx="47022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DESCRIBE AT LEAST ONE IMPROVEMENT IN EACH AREA:</a:t>
            </a:r>
            <a:endParaRPr/>
          </a:p>
          <a:p>
            <a:pPr indent="-342900" lvl="0" marL="457200" rtl="0" algn="l">
              <a:spcBef>
                <a:spcPts val="1200"/>
              </a:spcBef>
              <a:spcAft>
                <a:spcPts val="0"/>
              </a:spcAft>
              <a:buSzPts val="1800"/>
              <a:buChar char="●"/>
            </a:pPr>
            <a:r>
              <a:rPr lang="en"/>
              <a:t>BODY</a:t>
            </a:r>
            <a:endParaRPr/>
          </a:p>
          <a:p>
            <a:pPr indent="-342900" lvl="0" marL="457200" rtl="0" algn="l">
              <a:spcBef>
                <a:spcPts val="0"/>
              </a:spcBef>
              <a:spcAft>
                <a:spcPts val="0"/>
              </a:spcAft>
              <a:buSzPts val="1800"/>
              <a:buChar char="●"/>
            </a:pPr>
            <a:r>
              <a:rPr lang="en"/>
              <a:t>MIND</a:t>
            </a:r>
            <a:endParaRPr/>
          </a:p>
          <a:p>
            <a:pPr indent="-342900" lvl="0" marL="457200" rtl="0" algn="l">
              <a:spcBef>
                <a:spcPts val="0"/>
              </a:spcBef>
              <a:spcAft>
                <a:spcPts val="0"/>
              </a:spcAft>
              <a:buSzPts val="1800"/>
              <a:buChar char="●"/>
            </a:pPr>
            <a:r>
              <a:rPr lang="en"/>
              <a:t>SOUL</a:t>
            </a:r>
            <a:endParaRPr/>
          </a:p>
          <a:p>
            <a:pPr indent="-342900" lvl="0" marL="457200" rtl="0" algn="l">
              <a:spcBef>
                <a:spcPts val="0"/>
              </a:spcBef>
              <a:spcAft>
                <a:spcPts val="0"/>
              </a:spcAft>
              <a:buSzPts val="1800"/>
              <a:buChar char="●"/>
            </a:pPr>
            <a:r>
              <a:rPr lang="en"/>
              <a:t>SPIRIT</a:t>
            </a:r>
            <a:endParaRPr/>
          </a:p>
          <a:p>
            <a:pPr indent="-342900" lvl="0" marL="457200" rtl="0" algn="l">
              <a:spcBef>
                <a:spcPts val="0"/>
              </a:spcBef>
              <a:spcAft>
                <a:spcPts val="0"/>
              </a:spcAft>
              <a:buSzPts val="1800"/>
              <a:buChar char="●"/>
            </a:pPr>
            <a:r>
              <a:rPr lang="en"/>
              <a:t>MARRIAGE</a:t>
            </a:r>
            <a:endParaRPr/>
          </a:p>
          <a:p>
            <a:pPr indent="-342900" lvl="0" marL="457200" rtl="0" algn="l">
              <a:spcBef>
                <a:spcPts val="0"/>
              </a:spcBef>
              <a:spcAft>
                <a:spcPts val="0"/>
              </a:spcAft>
              <a:buSzPts val="1800"/>
              <a:buChar char="●"/>
            </a:pPr>
            <a:r>
              <a:rPr lang="en"/>
              <a:t>KIDS</a:t>
            </a:r>
            <a:endParaRPr/>
          </a:p>
          <a:p>
            <a:pPr indent="-342900" lvl="0" marL="457200" rtl="0" algn="l">
              <a:spcBef>
                <a:spcPts val="0"/>
              </a:spcBef>
              <a:spcAft>
                <a:spcPts val="0"/>
              </a:spcAft>
              <a:buSzPts val="1800"/>
              <a:buChar char="●"/>
            </a:pPr>
            <a:r>
              <a:rPr lang="en"/>
              <a:t>CAREER</a:t>
            </a:r>
            <a:endParaRPr/>
          </a:p>
          <a:p>
            <a:pPr indent="-342900" lvl="0" marL="457200" rtl="0" algn="l">
              <a:spcBef>
                <a:spcPts val="0"/>
              </a:spcBef>
              <a:spcAft>
                <a:spcPts val="0"/>
              </a:spcAft>
              <a:buSzPts val="1800"/>
              <a:buChar char="●"/>
            </a:pPr>
            <a:r>
              <a:rPr lang="en"/>
              <a:t>FINANCES</a:t>
            </a:r>
            <a:endParaRPr/>
          </a:p>
        </p:txBody>
      </p:sp>
      <p:pic>
        <p:nvPicPr>
          <p:cNvPr descr="Image" id="419" name="Google Shape;419;p47"/>
          <p:cNvPicPr preferRelativeResize="0"/>
          <p:nvPr/>
        </p:nvPicPr>
        <p:blipFill rotWithShape="1">
          <a:blip r:embed="rId3">
            <a:alphaModFix amt="53120"/>
          </a:blip>
          <a:srcRect b="27595" l="28639" r="28647" t="29368"/>
          <a:stretch/>
        </p:blipFill>
        <p:spPr>
          <a:xfrm>
            <a:off x="5360935" y="1745829"/>
            <a:ext cx="2521620" cy="2229698"/>
          </a:xfrm>
          <a:custGeom>
            <a:rect b="b" l="l" r="r" t="t"/>
            <a:pathLst>
              <a:path extrusionOk="0" h="21592" w="21598">
                <a:moveTo>
                  <a:pt x="10801" y="0"/>
                </a:moveTo>
                <a:cubicBezTo>
                  <a:pt x="10100" y="0"/>
                  <a:pt x="9685" y="32"/>
                  <a:pt x="9021" y="138"/>
                </a:cubicBezTo>
                <a:cubicBezTo>
                  <a:pt x="8652" y="198"/>
                  <a:pt x="8112" y="315"/>
                  <a:pt x="7867" y="390"/>
                </a:cubicBezTo>
                <a:cubicBezTo>
                  <a:pt x="7530" y="493"/>
                  <a:pt x="7360" y="550"/>
                  <a:pt x="7052" y="662"/>
                </a:cubicBezTo>
                <a:cubicBezTo>
                  <a:pt x="6590" y="831"/>
                  <a:pt x="6384" y="917"/>
                  <a:pt x="6005" y="1102"/>
                </a:cubicBezTo>
                <a:cubicBezTo>
                  <a:pt x="5606" y="1297"/>
                  <a:pt x="5415" y="1401"/>
                  <a:pt x="5356" y="1454"/>
                </a:cubicBezTo>
                <a:cubicBezTo>
                  <a:pt x="5330" y="1477"/>
                  <a:pt x="5290" y="1496"/>
                  <a:pt x="5267" y="1496"/>
                </a:cubicBezTo>
                <a:cubicBezTo>
                  <a:pt x="5244" y="1496"/>
                  <a:pt x="5208" y="1516"/>
                  <a:pt x="5188" y="1540"/>
                </a:cubicBezTo>
                <a:cubicBezTo>
                  <a:pt x="5168" y="1564"/>
                  <a:pt x="5122" y="1594"/>
                  <a:pt x="5085" y="1608"/>
                </a:cubicBezTo>
                <a:cubicBezTo>
                  <a:pt x="5044" y="1624"/>
                  <a:pt x="4897" y="1718"/>
                  <a:pt x="4728" y="1832"/>
                </a:cubicBezTo>
                <a:cubicBezTo>
                  <a:pt x="4684" y="1864"/>
                  <a:pt x="4641" y="1896"/>
                  <a:pt x="4597" y="1921"/>
                </a:cubicBezTo>
                <a:cubicBezTo>
                  <a:pt x="4395" y="2062"/>
                  <a:pt x="4176" y="2219"/>
                  <a:pt x="4040" y="2327"/>
                </a:cubicBezTo>
                <a:cubicBezTo>
                  <a:pt x="3630" y="2653"/>
                  <a:pt x="3254" y="2998"/>
                  <a:pt x="2902" y="3369"/>
                </a:cubicBezTo>
                <a:cubicBezTo>
                  <a:pt x="2804" y="3484"/>
                  <a:pt x="2691" y="3609"/>
                  <a:pt x="2574" y="3732"/>
                </a:cubicBezTo>
                <a:cubicBezTo>
                  <a:pt x="2273" y="4080"/>
                  <a:pt x="1988" y="4451"/>
                  <a:pt x="1720" y="4851"/>
                </a:cubicBezTo>
                <a:cubicBezTo>
                  <a:pt x="1641" y="4969"/>
                  <a:pt x="1576" y="5074"/>
                  <a:pt x="1576" y="5085"/>
                </a:cubicBezTo>
                <a:cubicBezTo>
                  <a:pt x="1576" y="5096"/>
                  <a:pt x="1534" y="5168"/>
                  <a:pt x="1481" y="5247"/>
                </a:cubicBezTo>
                <a:cubicBezTo>
                  <a:pt x="1429" y="5326"/>
                  <a:pt x="1386" y="5399"/>
                  <a:pt x="1386" y="5410"/>
                </a:cubicBezTo>
                <a:cubicBezTo>
                  <a:pt x="1386" y="5421"/>
                  <a:pt x="1355" y="5476"/>
                  <a:pt x="1316" y="5533"/>
                </a:cubicBezTo>
                <a:cubicBezTo>
                  <a:pt x="1306" y="5548"/>
                  <a:pt x="1285" y="5587"/>
                  <a:pt x="1270" y="5614"/>
                </a:cubicBezTo>
                <a:cubicBezTo>
                  <a:pt x="1276" y="5624"/>
                  <a:pt x="1261" y="5647"/>
                  <a:pt x="1235" y="5676"/>
                </a:cubicBezTo>
                <a:cubicBezTo>
                  <a:pt x="1167" y="5802"/>
                  <a:pt x="1081" y="5975"/>
                  <a:pt x="994" y="6161"/>
                </a:cubicBezTo>
                <a:cubicBezTo>
                  <a:pt x="993" y="6162"/>
                  <a:pt x="992" y="6163"/>
                  <a:pt x="992" y="6164"/>
                </a:cubicBezTo>
                <a:cubicBezTo>
                  <a:pt x="908" y="6343"/>
                  <a:pt x="827" y="6521"/>
                  <a:pt x="778" y="6645"/>
                </a:cubicBezTo>
                <a:cubicBezTo>
                  <a:pt x="751" y="6713"/>
                  <a:pt x="731" y="6761"/>
                  <a:pt x="704" y="6828"/>
                </a:cubicBezTo>
                <a:cubicBezTo>
                  <a:pt x="663" y="6950"/>
                  <a:pt x="620" y="7076"/>
                  <a:pt x="573" y="7201"/>
                </a:cubicBezTo>
                <a:cubicBezTo>
                  <a:pt x="510" y="7370"/>
                  <a:pt x="448" y="7557"/>
                  <a:pt x="392" y="7738"/>
                </a:cubicBezTo>
                <a:cubicBezTo>
                  <a:pt x="384" y="7764"/>
                  <a:pt x="368" y="7816"/>
                  <a:pt x="362" y="7832"/>
                </a:cubicBezTo>
                <a:cubicBezTo>
                  <a:pt x="329" y="7934"/>
                  <a:pt x="252" y="8255"/>
                  <a:pt x="202" y="8506"/>
                </a:cubicBezTo>
                <a:cubicBezTo>
                  <a:pt x="195" y="8543"/>
                  <a:pt x="178" y="8609"/>
                  <a:pt x="163" y="8654"/>
                </a:cubicBezTo>
                <a:cubicBezTo>
                  <a:pt x="124" y="8777"/>
                  <a:pt x="56" y="9272"/>
                  <a:pt x="1" y="9840"/>
                </a:cubicBezTo>
                <a:cubicBezTo>
                  <a:pt x="1" y="9841"/>
                  <a:pt x="1" y="9841"/>
                  <a:pt x="1" y="9842"/>
                </a:cubicBezTo>
                <a:cubicBezTo>
                  <a:pt x="-1" y="10105"/>
                  <a:pt x="0" y="10392"/>
                  <a:pt x="6" y="10711"/>
                </a:cubicBezTo>
                <a:cubicBezTo>
                  <a:pt x="21" y="11433"/>
                  <a:pt x="36" y="11889"/>
                  <a:pt x="56" y="12243"/>
                </a:cubicBezTo>
                <a:cubicBezTo>
                  <a:pt x="68" y="12300"/>
                  <a:pt x="86" y="12411"/>
                  <a:pt x="95" y="12509"/>
                </a:cubicBezTo>
                <a:cubicBezTo>
                  <a:pt x="153" y="13116"/>
                  <a:pt x="512" y="14328"/>
                  <a:pt x="889" y="15192"/>
                </a:cubicBezTo>
                <a:cubicBezTo>
                  <a:pt x="974" y="15386"/>
                  <a:pt x="1091" y="15638"/>
                  <a:pt x="1115" y="15677"/>
                </a:cubicBezTo>
                <a:cubicBezTo>
                  <a:pt x="1129" y="15700"/>
                  <a:pt x="1162" y="15760"/>
                  <a:pt x="1188" y="15812"/>
                </a:cubicBezTo>
                <a:cubicBezTo>
                  <a:pt x="1369" y="16171"/>
                  <a:pt x="1694" y="16693"/>
                  <a:pt x="2014" y="17137"/>
                </a:cubicBezTo>
                <a:cubicBezTo>
                  <a:pt x="2236" y="17445"/>
                  <a:pt x="2520" y="17784"/>
                  <a:pt x="2818" y="18107"/>
                </a:cubicBezTo>
                <a:cubicBezTo>
                  <a:pt x="3083" y="18352"/>
                  <a:pt x="3410" y="18673"/>
                  <a:pt x="3647" y="18922"/>
                </a:cubicBezTo>
                <a:cubicBezTo>
                  <a:pt x="3795" y="19053"/>
                  <a:pt x="3938" y="19171"/>
                  <a:pt x="4066" y="19263"/>
                </a:cubicBezTo>
                <a:cubicBezTo>
                  <a:pt x="4138" y="19315"/>
                  <a:pt x="4218" y="19378"/>
                  <a:pt x="4244" y="19404"/>
                </a:cubicBezTo>
                <a:cubicBezTo>
                  <a:pt x="4270" y="19429"/>
                  <a:pt x="4333" y="19477"/>
                  <a:pt x="4384" y="19511"/>
                </a:cubicBezTo>
                <a:cubicBezTo>
                  <a:pt x="4435" y="19545"/>
                  <a:pt x="4573" y="19639"/>
                  <a:pt x="4691" y="19721"/>
                </a:cubicBezTo>
                <a:cubicBezTo>
                  <a:pt x="5045" y="19965"/>
                  <a:pt x="5457" y="20201"/>
                  <a:pt x="5892" y="20419"/>
                </a:cubicBezTo>
                <a:cubicBezTo>
                  <a:pt x="5934" y="20432"/>
                  <a:pt x="5983" y="20456"/>
                  <a:pt x="6033" y="20488"/>
                </a:cubicBezTo>
                <a:cubicBezTo>
                  <a:pt x="6168" y="20553"/>
                  <a:pt x="6304" y="20617"/>
                  <a:pt x="6442" y="20677"/>
                </a:cubicBezTo>
                <a:cubicBezTo>
                  <a:pt x="6461" y="20681"/>
                  <a:pt x="6481" y="20685"/>
                  <a:pt x="6497" y="20685"/>
                </a:cubicBezTo>
                <a:cubicBezTo>
                  <a:pt x="6590" y="20687"/>
                  <a:pt x="6684" y="20736"/>
                  <a:pt x="6730" y="20799"/>
                </a:cubicBezTo>
                <a:cubicBezTo>
                  <a:pt x="6941" y="20885"/>
                  <a:pt x="7153" y="20965"/>
                  <a:pt x="7362" y="21036"/>
                </a:cubicBezTo>
                <a:cubicBezTo>
                  <a:pt x="7447" y="21056"/>
                  <a:pt x="7528" y="21080"/>
                  <a:pt x="7591" y="21109"/>
                </a:cubicBezTo>
                <a:cubicBezTo>
                  <a:pt x="7642" y="21125"/>
                  <a:pt x="7693" y="21143"/>
                  <a:pt x="7744" y="21158"/>
                </a:cubicBezTo>
                <a:cubicBezTo>
                  <a:pt x="7826" y="21182"/>
                  <a:pt x="7955" y="21220"/>
                  <a:pt x="8029" y="21242"/>
                </a:cubicBezTo>
                <a:cubicBezTo>
                  <a:pt x="8098" y="21263"/>
                  <a:pt x="8229" y="21292"/>
                  <a:pt x="8375" y="21323"/>
                </a:cubicBezTo>
                <a:cubicBezTo>
                  <a:pt x="8654" y="21341"/>
                  <a:pt x="8954" y="21385"/>
                  <a:pt x="9048" y="21423"/>
                </a:cubicBezTo>
                <a:cubicBezTo>
                  <a:pt x="9145" y="21463"/>
                  <a:pt x="9554" y="21519"/>
                  <a:pt x="9957" y="21548"/>
                </a:cubicBezTo>
                <a:cubicBezTo>
                  <a:pt x="10069" y="21557"/>
                  <a:pt x="10151" y="21564"/>
                  <a:pt x="10247" y="21572"/>
                </a:cubicBezTo>
                <a:cubicBezTo>
                  <a:pt x="10307" y="21574"/>
                  <a:pt x="10334" y="21578"/>
                  <a:pt x="10407" y="21581"/>
                </a:cubicBezTo>
                <a:cubicBezTo>
                  <a:pt x="10967" y="21600"/>
                  <a:pt x="11123" y="21596"/>
                  <a:pt x="11712" y="21552"/>
                </a:cubicBezTo>
                <a:cubicBezTo>
                  <a:pt x="11757" y="21548"/>
                  <a:pt x="11808" y="21542"/>
                  <a:pt x="11856" y="21537"/>
                </a:cubicBezTo>
                <a:cubicBezTo>
                  <a:pt x="11871" y="21533"/>
                  <a:pt x="11890" y="21530"/>
                  <a:pt x="11900" y="21526"/>
                </a:cubicBezTo>
                <a:cubicBezTo>
                  <a:pt x="11983" y="21492"/>
                  <a:pt x="12119" y="21480"/>
                  <a:pt x="12239" y="21492"/>
                </a:cubicBezTo>
                <a:cubicBezTo>
                  <a:pt x="12460" y="21461"/>
                  <a:pt x="12690" y="21423"/>
                  <a:pt x="12919" y="21378"/>
                </a:cubicBezTo>
                <a:cubicBezTo>
                  <a:pt x="13001" y="21354"/>
                  <a:pt x="13095" y="21335"/>
                  <a:pt x="13190" y="21323"/>
                </a:cubicBezTo>
                <a:cubicBezTo>
                  <a:pt x="13413" y="21275"/>
                  <a:pt x="13628" y="21224"/>
                  <a:pt x="13824" y="21169"/>
                </a:cubicBezTo>
                <a:cubicBezTo>
                  <a:pt x="13844" y="21161"/>
                  <a:pt x="13867" y="21152"/>
                  <a:pt x="13883" y="21143"/>
                </a:cubicBezTo>
                <a:cubicBezTo>
                  <a:pt x="13976" y="21094"/>
                  <a:pt x="14094" y="21064"/>
                  <a:pt x="14198" y="21054"/>
                </a:cubicBezTo>
                <a:cubicBezTo>
                  <a:pt x="14249" y="21036"/>
                  <a:pt x="14302" y="21018"/>
                  <a:pt x="14347" y="21001"/>
                </a:cubicBezTo>
                <a:cubicBezTo>
                  <a:pt x="14383" y="20987"/>
                  <a:pt x="14542" y="20925"/>
                  <a:pt x="14679" y="20872"/>
                </a:cubicBezTo>
                <a:cubicBezTo>
                  <a:pt x="14721" y="20830"/>
                  <a:pt x="14774" y="20800"/>
                  <a:pt x="14825" y="20800"/>
                </a:cubicBezTo>
                <a:cubicBezTo>
                  <a:pt x="14839" y="20800"/>
                  <a:pt x="14865" y="20794"/>
                  <a:pt x="14889" y="20788"/>
                </a:cubicBezTo>
                <a:cubicBezTo>
                  <a:pt x="15295" y="20625"/>
                  <a:pt x="15961" y="20308"/>
                  <a:pt x="15990" y="20261"/>
                </a:cubicBezTo>
                <a:cubicBezTo>
                  <a:pt x="16000" y="20246"/>
                  <a:pt x="16026" y="20233"/>
                  <a:pt x="16048" y="20233"/>
                </a:cubicBezTo>
                <a:cubicBezTo>
                  <a:pt x="16071" y="20233"/>
                  <a:pt x="16142" y="20197"/>
                  <a:pt x="16208" y="20153"/>
                </a:cubicBezTo>
                <a:cubicBezTo>
                  <a:pt x="16273" y="20108"/>
                  <a:pt x="16334" y="20072"/>
                  <a:pt x="16343" y="20072"/>
                </a:cubicBezTo>
                <a:cubicBezTo>
                  <a:pt x="16371" y="20072"/>
                  <a:pt x="16900" y="19720"/>
                  <a:pt x="17114" y="19560"/>
                </a:cubicBezTo>
                <a:cubicBezTo>
                  <a:pt x="17479" y="19286"/>
                  <a:pt x="17629" y="19169"/>
                  <a:pt x="17816" y="19017"/>
                </a:cubicBezTo>
                <a:cubicBezTo>
                  <a:pt x="18027" y="18844"/>
                  <a:pt x="18888" y="17978"/>
                  <a:pt x="18958" y="17867"/>
                </a:cubicBezTo>
                <a:cubicBezTo>
                  <a:pt x="18984" y="17827"/>
                  <a:pt x="19030" y="17767"/>
                  <a:pt x="19060" y="17734"/>
                </a:cubicBezTo>
                <a:cubicBezTo>
                  <a:pt x="19173" y="17614"/>
                  <a:pt x="19590" y="17088"/>
                  <a:pt x="19590" y="17067"/>
                </a:cubicBezTo>
                <a:cubicBezTo>
                  <a:pt x="19590" y="17059"/>
                  <a:pt x="19649" y="16970"/>
                  <a:pt x="19720" y="16870"/>
                </a:cubicBezTo>
                <a:cubicBezTo>
                  <a:pt x="19791" y="16770"/>
                  <a:pt x="19864" y="16658"/>
                  <a:pt x="19883" y="16621"/>
                </a:cubicBezTo>
                <a:cubicBezTo>
                  <a:pt x="19920" y="16546"/>
                  <a:pt x="19945" y="16507"/>
                  <a:pt x="20073" y="16319"/>
                </a:cubicBezTo>
                <a:cubicBezTo>
                  <a:pt x="20122" y="16248"/>
                  <a:pt x="20162" y="16178"/>
                  <a:pt x="20162" y="16163"/>
                </a:cubicBezTo>
                <a:cubicBezTo>
                  <a:pt x="20162" y="16148"/>
                  <a:pt x="20197" y="16077"/>
                  <a:pt x="20242" y="16006"/>
                </a:cubicBezTo>
                <a:cubicBezTo>
                  <a:pt x="20286" y="15934"/>
                  <a:pt x="20342" y="15834"/>
                  <a:pt x="20366" y="15783"/>
                </a:cubicBezTo>
                <a:cubicBezTo>
                  <a:pt x="20389" y="15732"/>
                  <a:pt x="20448" y="15618"/>
                  <a:pt x="20496" y="15529"/>
                </a:cubicBezTo>
                <a:cubicBezTo>
                  <a:pt x="20545" y="15440"/>
                  <a:pt x="20601" y="15325"/>
                  <a:pt x="20622" y="15273"/>
                </a:cubicBezTo>
                <a:cubicBezTo>
                  <a:pt x="20642" y="15221"/>
                  <a:pt x="20689" y="15111"/>
                  <a:pt x="20726" y="15030"/>
                </a:cubicBezTo>
                <a:cubicBezTo>
                  <a:pt x="20762" y="14948"/>
                  <a:pt x="20817" y="14815"/>
                  <a:pt x="20847" y="14733"/>
                </a:cubicBezTo>
                <a:cubicBezTo>
                  <a:pt x="20877" y="14652"/>
                  <a:pt x="20911" y="14573"/>
                  <a:pt x="20922" y="14559"/>
                </a:cubicBezTo>
                <a:cubicBezTo>
                  <a:pt x="20933" y="14544"/>
                  <a:pt x="20951" y="14491"/>
                  <a:pt x="20962" y="14442"/>
                </a:cubicBezTo>
                <a:cubicBezTo>
                  <a:pt x="20973" y="14393"/>
                  <a:pt x="20999" y="14320"/>
                  <a:pt x="21020" y="14280"/>
                </a:cubicBezTo>
                <a:cubicBezTo>
                  <a:pt x="21041" y="14240"/>
                  <a:pt x="21058" y="14190"/>
                  <a:pt x="21058" y="14168"/>
                </a:cubicBezTo>
                <a:cubicBezTo>
                  <a:pt x="21058" y="14146"/>
                  <a:pt x="21087" y="14049"/>
                  <a:pt x="21122" y="13952"/>
                </a:cubicBezTo>
                <a:cubicBezTo>
                  <a:pt x="21158" y="13855"/>
                  <a:pt x="21209" y="13680"/>
                  <a:pt x="21235" y="13561"/>
                </a:cubicBezTo>
                <a:cubicBezTo>
                  <a:pt x="21261" y="13442"/>
                  <a:pt x="21291" y="13333"/>
                  <a:pt x="21303" y="13318"/>
                </a:cubicBezTo>
                <a:cubicBezTo>
                  <a:pt x="21315" y="13303"/>
                  <a:pt x="21337" y="13219"/>
                  <a:pt x="21353" y="13130"/>
                </a:cubicBezTo>
                <a:cubicBezTo>
                  <a:pt x="21368" y="13041"/>
                  <a:pt x="21413" y="12798"/>
                  <a:pt x="21453" y="12590"/>
                </a:cubicBezTo>
                <a:cubicBezTo>
                  <a:pt x="21535" y="12159"/>
                  <a:pt x="21586" y="11552"/>
                  <a:pt x="21598" y="10943"/>
                </a:cubicBezTo>
                <a:cubicBezTo>
                  <a:pt x="21598" y="10941"/>
                  <a:pt x="21598" y="10939"/>
                  <a:pt x="21598" y="10938"/>
                </a:cubicBezTo>
                <a:cubicBezTo>
                  <a:pt x="21599" y="10679"/>
                  <a:pt x="21596" y="10450"/>
                  <a:pt x="21593" y="10228"/>
                </a:cubicBezTo>
                <a:cubicBezTo>
                  <a:pt x="21593" y="10226"/>
                  <a:pt x="21593" y="10224"/>
                  <a:pt x="21593" y="10222"/>
                </a:cubicBezTo>
                <a:cubicBezTo>
                  <a:pt x="21589" y="10105"/>
                  <a:pt x="21584" y="9990"/>
                  <a:pt x="21576" y="9880"/>
                </a:cubicBezTo>
                <a:cubicBezTo>
                  <a:pt x="21542" y="9377"/>
                  <a:pt x="21536" y="9325"/>
                  <a:pt x="21497" y="9201"/>
                </a:cubicBezTo>
                <a:cubicBezTo>
                  <a:pt x="21482" y="9153"/>
                  <a:pt x="21462" y="9017"/>
                  <a:pt x="21452" y="8899"/>
                </a:cubicBezTo>
                <a:cubicBezTo>
                  <a:pt x="21442" y="8782"/>
                  <a:pt x="21416" y="8638"/>
                  <a:pt x="21395" y="8579"/>
                </a:cubicBezTo>
                <a:cubicBezTo>
                  <a:pt x="21374" y="8520"/>
                  <a:pt x="21357" y="8433"/>
                  <a:pt x="21357" y="8386"/>
                </a:cubicBezTo>
                <a:cubicBezTo>
                  <a:pt x="21357" y="8339"/>
                  <a:pt x="21345" y="8289"/>
                  <a:pt x="21331" y="8275"/>
                </a:cubicBezTo>
                <a:cubicBezTo>
                  <a:pt x="21316" y="8260"/>
                  <a:pt x="21286" y="8158"/>
                  <a:pt x="21263" y="8047"/>
                </a:cubicBezTo>
                <a:cubicBezTo>
                  <a:pt x="21213" y="7800"/>
                  <a:pt x="21153" y="7586"/>
                  <a:pt x="21117" y="7519"/>
                </a:cubicBezTo>
                <a:cubicBezTo>
                  <a:pt x="21102" y="7491"/>
                  <a:pt x="21040" y="7310"/>
                  <a:pt x="20978" y="7117"/>
                </a:cubicBezTo>
                <a:cubicBezTo>
                  <a:pt x="20916" y="6924"/>
                  <a:pt x="20841" y="6715"/>
                  <a:pt x="20812" y="6652"/>
                </a:cubicBezTo>
                <a:cubicBezTo>
                  <a:pt x="20755" y="6529"/>
                  <a:pt x="20685" y="6372"/>
                  <a:pt x="20611" y="6201"/>
                </a:cubicBezTo>
                <a:cubicBezTo>
                  <a:pt x="20530" y="6014"/>
                  <a:pt x="20331" y="5635"/>
                  <a:pt x="20191" y="5401"/>
                </a:cubicBezTo>
                <a:cubicBezTo>
                  <a:pt x="20168" y="5362"/>
                  <a:pt x="20100" y="5247"/>
                  <a:pt x="20042" y="5146"/>
                </a:cubicBezTo>
                <a:cubicBezTo>
                  <a:pt x="19984" y="5044"/>
                  <a:pt x="19877" y="4874"/>
                  <a:pt x="19804" y="4769"/>
                </a:cubicBezTo>
                <a:cubicBezTo>
                  <a:pt x="19732" y="4665"/>
                  <a:pt x="19673" y="4571"/>
                  <a:pt x="19673" y="4560"/>
                </a:cubicBezTo>
                <a:cubicBezTo>
                  <a:pt x="19673" y="4550"/>
                  <a:pt x="19608" y="4464"/>
                  <a:pt x="19530" y="4369"/>
                </a:cubicBezTo>
                <a:cubicBezTo>
                  <a:pt x="19451" y="4274"/>
                  <a:pt x="19332" y="4122"/>
                  <a:pt x="19265" y="4030"/>
                </a:cubicBezTo>
                <a:cubicBezTo>
                  <a:pt x="19198" y="3938"/>
                  <a:pt x="19106" y="3823"/>
                  <a:pt x="19061" y="3775"/>
                </a:cubicBezTo>
                <a:cubicBezTo>
                  <a:pt x="19016" y="3727"/>
                  <a:pt x="18885" y="3579"/>
                  <a:pt x="18770" y="3448"/>
                </a:cubicBezTo>
                <a:cubicBezTo>
                  <a:pt x="18560" y="3207"/>
                  <a:pt x="18220" y="2879"/>
                  <a:pt x="17866" y="2576"/>
                </a:cubicBezTo>
                <a:cubicBezTo>
                  <a:pt x="17657" y="2398"/>
                  <a:pt x="16861" y="1793"/>
                  <a:pt x="16835" y="1793"/>
                </a:cubicBezTo>
                <a:cubicBezTo>
                  <a:pt x="16826" y="1793"/>
                  <a:pt x="16767" y="1760"/>
                  <a:pt x="16704" y="1719"/>
                </a:cubicBezTo>
                <a:cubicBezTo>
                  <a:pt x="16641" y="1679"/>
                  <a:pt x="16569" y="1633"/>
                  <a:pt x="16545" y="1618"/>
                </a:cubicBezTo>
                <a:cubicBezTo>
                  <a:pt x="16520" y="1602"/>
                  <a:pt x="16471" y="1571"/>
                  <a:pt x="16436" y="1547"/>
                </a:cubicBezTo>
                <a:cubicBezTo>
                  <a:pt x="16315" y="1466"/>
                  <a:pt x="15828" y="1202"/>
                  <a:pt x="15691" y="1142"/>
                </a:cubicBezTo>
                <a:cubicBezTo>
                  <a:pt x="15617" y="1110"/>
                  <a:pt x="15513" y="1056"/>
                  <a:pt x="15461" y="1024"/>
                </a:cubicBezTo>
                <a:cubicBezTo>
                  <a:pt x="15408" y="991"/>
                  <a:pt x="15335" y="955"/>
                  <a:pt x="15298" y="944"/>
                </a:cubicBezTo>
                <a:cubicBezTo>
                  <a:pt x="15228" y="923"/>
                  <a:pt x="15064" y="854"/>
                  <a:pt x="14876" y="766"/>
                </a:cubicBezTo>
                <a:cubicBezTo>
                  <a:pt x="14816" y="737"/>
                  <a:pt x="14749" y="714"/>
                  <a:pt x="14726" y="714"/>
                </a:cubicBezTo>
                <a:cubicBezTo>
                  <a:pt x="14702" y="714"/>
                  <a:pt x="14672" y="704"/>
                  <a:pt x="14658" y="692"/>
                </a:cubicBezTo>
                <a:cubicBezTo>
                  <a:pt x="14615" y="653"/>
                  <a:pt x="13721" y="370"/>
                  <a:pt x="13531" y="335"/>
                </a:cubicBezTo>
                <a:cubicBezTo>
                  <a:pt x="13434" y="317"/>
                  <a:pt x="13342" y="292"/>
                  <a:pt x="13327" y="280"/>
                </a:cubicBezTo>
                <a:cubicBezTo>
                  <a:pt x="13319" y="274"/>
                  <a:pt x="13296" y="268"/>
                  <a:pt x="13264" y="260"/>
                </a:cubicBezTo>
                <a:cubicBezTo>
                  <a:pt x="13263" y="260"/>
                  <a:pt x="13261" y="260"/>
                  <a:pt x="13260" y="260"/>
                </a:cubicBezTo>
                <a:cubicBezTo>
                  <a:pt x="13229" y="255"/>
                  <a:pt x="13200" y="251"/>
                  <a:pt x="13169" y="244"/>
                </a:cubicBezTo>
                <a:cubicBezTo>
                  <a:pt x="13163" y="243"/>
                  <a:pt x="13157" y="242"/>
                  <a:pt x="13151" y="241"/>
                </a:cubicBezTo>
                <a:cubicBezTo>
                  <a:pt x="13069" y="231"/>
                  <a:pt x="12940" y="207"/>
                  <a:pt x="12865" y="186"/>
                </a:cubicBezTo>
                <a:cubicBezTo>
                  <a:pt x="12799" y="168"/>
                  <a:pt x="12714" y="151"/>
                  <a:pt x="12653" y="142"/>
                </a:cubicBezTo>
                <a:cubicBezTo>
                  <a:pt x="12657" y="162"/>
                  <a:pt x="12652" y="182"/>
                  <a:pt x="12635" y="193"/>
                </a:cubicBezTo>
                <a:cubicBezTo>
                  <a:pt x="12612" y="206"/>
                  <a:pt x="12583" y="200"/>
                  <a:pt x="12570" y="178"/>
                </a:cubicBezTo>
                <a:cubicBezTo>
                  <a:pt x="12560" y="162"/>
                  <a:pt x="12564" y="145"/>
                  <a:pt x="12574" y="130"/>
                </a:cubicBezTo>
                <a:cubicBezTo>
                  <a:pt x="12499" y="121"/>
                  <a:pt x="12371" y="103"/>
                  <a:pt x="12239" y="83"/>
                </a:cubicBezTo>
                <a:cubicBezTo>
                  <a:pt x="11807" y="18"/>
                  <a:pt x="11500" y="0"/>
                  <a:pt x="10801" y="0"/>
                </a:cubicBezTo>
                <a:close/>
              </a:path>
            </a:pathLst>
          </a:custGeom>
          <a:noFill/>
          <a:ln>
            <a:noFill/>
          </a:ln>
        </p:spPr>
      </p:pic>
      <p:sp>
        <p:nvSpPr>
          <p:cNvPr id="420" name="Google Shape;420;p47"/>
          <p:cNvSpPr/>
          <p:nvPr/>
        </p:nvSpPr>
        <p:spPr>
          <a:xfrm>
            <a:off x="5744831" y="2105510"/>
            <a:ext cx="932700" cy="734100"/>
          </a:xfrm>
          <a:prstGeom prst="rect">
            <a:avLst/>
          </a:prstGeom>
          <a:solidFill>
            <a:srgbClr val="B4A7D6"/>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Black Ops One"/>
                <a:ea typeface="Black Ops One"/>
                <a:cs typeface="Black Ops One"/>
                <a:sym typeface="Black Ops One"/>
              </a:rPr>
              <a:t>SPOUSE</a:t>
            </a:r>
            <a:endParaRPr sz="1300">
              <a:latin typeface="Black Ops One"/>
              <a:ea typeface="Black Ops One"/>
              <a:cs typeface="Black Ops One"/>
              <a:sym typeface="Black Ops One"/>
            </a:endParaRPr>
          </a:p>
        </p:txBody>
      </p:sp>
      <p:sp>
        <p:nvSpPr>
          <p:cNvPr id="421" name="Google Shape;421;p47"/>
          <p:cNvSpPr/>
          <p:nvPr/>
        </p:nvSpPr>
        <p:spPr>
          <a:xfrm>
            <a:off x="6677656" y="2105510"/>
            <a:ext cx="844200" cy="734100"/>
          </a:xfrm>
          <a:prstGeom prst="rect">
            <a:avLst/>
          </a:prstGeom>
          <a:solidFill>
            <a:srgbClr val="EAD1DC"/>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900">
                <a:latin typeface="Black Ops One"/>
                <a:ea typeface="Black Ops One"/>
                <a:cs typeface="Black Ops One"/>
                <a:sym typeface="Black Ops One"/>
              </a:rPr>
              <a:t>CHILDREN</a:t>
            </a:r>
            <a:endParaRPr sz="900">
              <a:latin typeface="Black Ops One"/>
              <a:ea typeface="Black Ops One"/>
              <a:cs typeface="Black Ops One"/>
              <a:sym typeface="Black Ops One"/>
            </a:endParaRPr>
          </a:p>
        </p:txBody>
      </p:sp>
      <p:sp>
        <p:nvSpPr>
          <p:cNvPr id="422" name="Google Shape;422;p47"/>
          <p:cNvSpPr/>
          <p:nvPr/>
        </p:nvSpPr>
        <p:spPr>
          <a:xfrm>
            <a:off x="6210113" y="2450730"/>
            <a:ext cx="467700" cy="388800"/>
          </a:xfrm>
          <a:prstGeom prst="rect">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BODY</a:t>
            </a:r>
            <a:endParaRPr sz="800">
              <a:latin typeface="Black Ops One"/>
              <a:ea typeface="Black Ops One"/>
              <a:cs typeface="Black Ops One"/>
              <a:sym typeface="Black Ops One"/>
            </a:endParaRPr>
          </a:p>
        </p:txBody>
      </p:sp>
      <p:sp>
        <p:nvSpPr>
          <p:cNvPr id="423" name="Google Shape;423;p47"/>
          <p:cNvSpPr/>
          <p:nvPr/>
        </p:nvSpPr>
        <p:spPr>
          <a:xfrm>
            <a:off x="6677656" y="2450730"/>
            <a:ext cx="425400" cy="388800"/>
          </a:xfrm>
          <a:prstGeom prst="rect">
            <a:avLst/>
          </a:prstGeom>
          <a:solidFill>
            <a:srgbClr val="6D9EE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MIND</a:t>
            </a:r>
            <a:endParaRPr sz="600">
              <a:latin typeface="Black Ops One"/>
              <a:ea typeface="Black Ops One"/>
              <a:cs typeface="Black Ops One"/>
              <a:sym typeface="Black Ops One"/>
            </a:endParaRPr>
          </a:p>
        </p:txBody>
      </p:sp>
      <p:sp>
        <p:nvSpPr>
          <p:cNvPr id="424" name="Google Shape;424;p47"/>
          <p:cNvSpPr/>
          <p:nvPr/>
        </p:nvSpPr>
        <p:spPr>
          <a:xfrm>
            <a:off x="5744831" y="2823097"/>
            <a:ext cx="932700" cy="762600"/>
          </a:xfrm>
          <a:prstGeom prst="rect">
            <a:avLst/>
          </a:prstGeom>
          <a:solidFill>
            <a:srgbClr val="D9D2E9"/>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sz="1300">
                <a:latin typeface="Black Ops One"/>
                <a:ea typeface="Black Ops One"/>
                <a:cs typeface="Black Ops One"/>
                <a:sym typeface="Black Ops One"/>
              </a:rPr>
              <a:t>CAREER</a:t>
            </a:r>
            <a:endParaRPr sz="1300">
              <a:latin typeface="Black Ops One"/>
              <a:ea typeface="Black Ops One"/>
              <a:cs typeface="Black Ops One"/>
              <a:sym typeface="Black Ops One"/>
            </a:endParaRPr>
          </a:p>
        </p:txBody>
      </p:sp>
      <p:sp>
        <p:nvSpPr>
          <p:cNvPr id="425" name="Google Shape;425;p47"/>
          <p:cNvSpPr/>
          <p:nvPr/>
        </p:nvSpPr>
        <p:spPr>
          <a:xfrm>
            <a:off x="6677656" y="2823097"/>
            <a:ext cx="844200" cy="762600"/>
          </a:xfrm>
          <a:prstGeom prst="rect">
            <a:avLst/>
          </a:prstGeom>
          <a:solidFill>
            <a:srgbClr val="EFEFE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lang="en" sz="800">
                <a:latin typeface="Black Ops One"/>
                <a:ea typeface="Black Ops One"/>
                <a:cs typeface="Black Ops One"/>
                <a:sym typeface="Black Ops One"/>
              </a:rPr>
              <a:t>RESOURCES</a:t>
            </a:r>
            <a:endParaRPr sz="800">
              <a:latin typeface="Black Ops One"/>
              <a:ea typeface="Black Ops One"/>
              <a:cs typeface="Black Ops One"/>
              <a:sym typeface="Black Ops One"/>
            </a:endParaRPr>
          </a:p>
        </p:txBody>
      </p:sp>
      <p:sp>
        <p:nvSpPr>
          <p:cNvPr id="426" name="Google Shape;426;p47"/>
          <p:cNvSpPr/>
          <p:nvPr/>
        </p:nvSpPr>
        <p:spPr>
          <a:xfrm>
            <a:off x="6210113" y="2823097"/>
            <a:ext cx="467700" cy="3888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SPIRIT</a:t>
            </a:r>
            <a:endParaRPr sz="600">
              <a:latin typeface="Black Ops One"/>
              <a:ea typeface="Black Ops One"/>
              <a:cs typeface="Black Ops One"/>
              <a:sym typeface="Black Ops One"/>
            </a:endParaRPr>
          </a:p>
        </p:txBody>
      </p:sp>
      <p:sp>
        <p:nvSpPr>
          <p:cNvPr id="427" name="Google Shape;427;p47"/>
          <p:cNvSpPr/>
          <p:nvPr/>
        </p:nvSpPr>
        <p:spPr>
          <a:xfrm>
            <a:off x="6677656" y="2823097"/>
            <a:ext cx="425400" cy="388800"/>
          </a:xfrm>
          <a:prstGeom prst="rect">
            <a:avLst/>
          </a:prstGeom>
          <a:solidFill>
            <a:srgbClr val="FFF2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SOUL</a:t>
            </a:r>
            <a:endParaRPr sz="600">
              <a:latin typeface="Black Ops One"/>
              <a:ea typeface="Black Ops One"/>
              <a:cs typeface="Black Ops One"/>
              <a:sym typeface="Black Ops On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EXPANSION OF MARGIN FOR LIFEMISSION</a:t>
            </a:r>
            <a:endParaRPr/>
          </a:p>
        </p:txBody>
      </p:sp>
      <p:sp>
        <p:nvSpPr>
          <p:cNvPr id="433" name="Google Shape;433;p4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LIST TASKS ADDED OR SUBTRACTED IN THE LAST 90 DAYS:</a:t>
            </a:r>
            <a:endParaRPr sz="1700"/>
          </a:p>
          <a:p>
            <a:pPr indent="0" lvl="0" marL="0" rtl="0" algn="l">
              <a:spcBef>
                <a:spcPts val="1200"/>
              </a:spcBef>
              <a:spcAft>
                <a:spcPts val="0"/>
              </a:spcAft>
              <a:buNone/>
            </a:pPr>
            <a:r>
              <a:t/>
            </a:r>
            <a:endParaRPr sz="1700"/>
          </a:p>
          <a:p>
            <a:pPr indent="0" lvl="0" marL="0" rtl="0" algn="l">
              <a:spcBef>
                <a:spcPts val="1200"/>
              </a:spcBef>
              <a:spcAft>
                <a:spcPts val="0"/>
              </a:spcAft>
              <a:buNone/>
            </a:pPr>
            <a:r>
              <a:rPr lang="en" sz="1700"/>
              <a:t>EFFORTS ABANDONED</a:t>
            </a:r>
            <a:endParaRPr sz="1700"/>
          </a:p>
          <a:p>
            <a:pPr indent="0" lvl="0" marL="0" rtl="0" algn="l">
              <a:spcBef>
                <a:spcPts val="1200"/>
              </a:spcBef>
              <a:spcAft>
                <a:spcPts val="0"/>
              </a:spcAft>
              <a:buNone/>
            </a:pPr>
            <a:r>
              <a:rPr lang="en" sz="1700"/>
              <a:t>EFFORTS DELEGATED/SYSTEMIZED</a:t>
            </a:r>
            <a:endParaRPr sz="1700"/>
          </a:p>
          <a:p>
            <a:pPr indent="0" lvl="0" marL="0" rtl="0" algn="l">
              <a:spcBef>
                <a:spcPts val="1200"/>
              </a:spcBef>
              <a:spcAft>
                <a:spcPts val="1200"/>
              </a:spcAft>
              <a:buNone/>
            </a:pPr>
            <a:r>
              <a:rPr lang="en" sz="1700"/>
              <a:t>EFFORTS INCREASED</a:t>
            </a:r>
            <a:endParaRPr sz="1700"/>
          </a:p>
        </p:txBody>
      </p:sp>
      <p:sp>
        <p:nvSpPr>
          <p:cNvPr id="434" name="Google Shape;434;p48"/>
          <p:cNvSpPr/>
          <p:nvPr/>
        </p:nvSpPr>
        <p:spPr>
          <a:xfrm flipH="1">
            <a:off x="6740661" y="1721316"/>
            <a:ext cx="960552" cy="1873908"/>
          </a:xfrm>
          <a:custGeom>
            <a:rect b="b" l="l" r="r" t="t"/>
            <a:pathLst>
              <a:path extrusionOk="0" h="21600" w="21600">
                <a:moveTo>
                  <a:pt x="0" y="0"/>
                </a:moveTo>
                <a:lnTo>
                  <a:pt x="0" y="21600"/>
                </a:lnTo>
                <a:lnTo>
                  <a:pt x="21600" y="21600"/>
                </a:lnTo>
                <a:close/>
              </a:path>
            </a:pathLst>
          </a:custGeom>
          <a:solidFill>
            <a:srgbClr val="A4C2F4"/>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5" name="Google Shape;435;p48"/>
          <p:cNvSpPr/>
          <p:nvPr/>
        </p:nvSpPr>
        <p:spPr>
          <a:xfrm>
            <a:off x="7701213" y="1610925"/>
            <a:ext cx="664500" cy="2079300"/>
          </a:xfrm>
          <a:prstGeom prst="roundRect">
            <a:avLst>
              <a:gd fmla="val 11785" name="adj"/>
            </a:avLst>
          </a:prstGeom>
          <a:gradFill>
            <a:gsLst>
              <a:gs pos="0">
                <a:srgbClr val="FEFEFE"/>
              </a:gs>
              <a:gs pos="100000">
                <a:srgbClr val="DDDDDD"/>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DDDDDD"/>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6" name="Google Shape;436;p48"/>
          <p:cNvSpPr/>
          <p:nvPr/>
        </p:nvSpPr>
        <p:spPr>
          <a:xfrm>
            <a:off x="6390488" y="1610925"/>
            <a:ext cx="664500" cy="2079300"/>
          </a:xfrm>
          <a:prstGeom prst="roundRect">
            <a:avLst>
              <a:gd fmla="val 11785" name="adj"/>
            </a:avLst>
          </a:prstGeom>
          <a:gradFill>
            <a:gsLst>
              <a:gs pos="0">
                <a:srgbClr val="FEFEFE"/>
              </a:gs>
              <a:gs pos="100000">
                <a:srgbClr val="CACACA"/>
              </a:gs>
            </a:gsLst>
            <a:lin ang="10800025" scaled="0"/>
          </a:gradFill>
          <a:ln>
            <a:noFill/>
          </a:ln>
          <a:effectLst>
            <a:outerShdw blurRad="431800" rotWithShape="0" dir="5405758" dist="152400">
              <a:srgbClr val="000000">
                <a:alpha val="65880"/>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CACACA"/>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7" name="Google Shape;437;p48"/>
          <p:cNvSpPr/>
          <p:nvPr/>
        </p:nvSpPr>
        <p:spPr>
          <a:xfrm>
            <a:off x="6390488" y="2984522"/>
            <a:ext cx="664500" cy="750300"/>
          </a:xfrm>
          <a:prstGeom prst="roundRect">
            <a:avLst>
              <a:gd fmla="val 19049"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8" name="Google Shape;438;p48"/>
          <p:cNvSpPr/>
          <p:nvPr/>
        </p:nvSpPr>
        <p:spPr>
          <a:xfrm>
            <a:off x="7701213" y="1610925"/>
            <a:ext cx="664500" cy="2139300"/>
          </a:xfrm>
          <a:prstGeom prst="roundRect">
            <a:avLst>
              <a:gd fmla="val 11785" name="adj"/>
            </a:avLst>
          </a:prstGeom>
          <a:gradFill>
            <a:gsLst>
              <a:gs pos="0">
                <a:srgbClr val="CCAD77"/>
              </a:gs>
              <a:gs pos="100000">
                <a:srgbClr val="B59D71"/>
              </a:gs>
            </a:gsLst>
            <a:lin ang="16206226" scaled="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FEFEFE"/>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39" name="Google Shape;439;p48"/>
          <p:cNvSpPr txBox="1"/>
          <p:nvPr/>
        </p:nvSpPr>
        <p:spPr>
          <a:xfrm>
            <a:off x="6505240" y="3427571"/>
            <a:ext cx="43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000000"/>
              </a:solidFill>
              <a:latin typeface="Black Ops One"/>
              <a:ea typeface="Black Ops One"/>
              <a:cs typeface="Black Ops One"/>
              <a:sym typeface="Black Ops One"/>
            </a:endParaRPr>
          </a:p>
        </p:txBody>
      </p:sp>
      <p:sp>
        <p:nvSpPr>
          <p:cNvPr id="440" name="Google Shape;440;p48"/>
          <p:cNvSpPr txBox="1"/>
          <p:nvPr/>
        </p:nvSpPr>
        <p:spPr>
          <a:xfrm>
            <a:off x="5301800" y="2164725"/>
            <a:ext cx="1088700" cy="158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a:solidFill>
                  <a:schemeClr val="dk1"/>
                </a:solidFill>
                <a:latin typeface="Black Ops One"/>
                <a:ea typeface="Black Ops One"/>
                <a:cs typeface="Black Ops One"/>
                <a:sym typeface="Black Ops One"/>
              </a:rPr>
              <a:t>TIME</a:t>
            </a:r>
            <a:endParaRPr sz="13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1300">
                <a:solidFill>
                  <a:schemeClr val="dk1"/>
                </a:solidFill>
                <a:latin typeface="Black Ops One"/>
                <a:ea typeface="Black Ops One"/>
                <a:cs typeface="Black Ops One"/>
                <a:sym typeface="Black Ops One"/>
              </a:rPr>
              <a:t>SPENT</a:t>
            </a:r>
            <a:endParaRPr sz="13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3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3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300">
              <a:solidFill>
                <a:schemeClr val="dk1"/>
              </a:solidFill>
              <a:latin typeface="Black Ops One"/>
              <a:ea typeface="Black Ops One"/>
              <a:cs typeface="Black Ops One"/>
              <a:sym typeface="Black Ops One"/>
            </a:endParaRPr>
          </a:p>
          <a:p>
            <a:pPr indent="457200" lvl="0" marL="0" rtl="0" algn="l">
              <a:spcBef>
                <a:spcPts val="0"/>
              </a:spcBef>
              <a:spcAft>
                <a:spcPts val="0"/>
              </a:spcAft>
              <a:buNone/>
            </a:pPr>
            <a:r>
              <a:rPr lang="en" sz="1300">
                <a:solidFill>
                  <a:schemeClr val="dk1"/>
                </a:solidFill>
                <a:latin typeface="Black Ops One"/>
                <a:ea typeface="Black Ops One"/>
                <a:cs typeface="Black Ops One"/>
                <a:sym typeface="Black Ops One"/>
              </a:rPr>
              <a:t>TIME INVESTED</a:t>
            </a:r>
            <a:endParaRPr sz="1300">
              <a:solidFill>
                <a:schemeClr val="dk1"/>
              </a:solidFill>
              <a:latin typeface="Black Ops One"/>
              <a:ea typeface="Black Ops One"/>
              <a:cs typeface="Black Ops One"/>
              <a:sym typeface="Black Ops One"/>
            </a:endParaRPr>
          </a:p>
        </p:txBody>
      </p:sp>
      <p:sp>
        <p:nvSpPr>
          <p:cNvPr id="441" name="Google Shape;441;p48"/>
          <p:cNvSpPr txBox="1"/>
          <p:nvPr/>
        </p:nvSpPr>
        <p:spPr>
          <a:xfrm>
            <a:off x="6248425" y="3734825"/>
            <a:ext cx="226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Black Ops One"/>
                <a:ea typeface="Black Ops One"/>
                <a:cs typeface="Black Ops One"/>
                <a:sym typeface="Black Ops One"/>
              </a:rPr>
              <a:t>EFFORTS            RESULTS</a:t>
            </a:r>
            <a:endParaRPr sz="1300">
              <a:solidFill>
                <a:schemeClr val="dk1"/>
              </a:solidFill>
              <a:latin typeface="Black Ops One"/>
              <a:ea typeface="Black Ops One"/>
              <a:cs typeface="Black Ops One"/>
              <a:sym typeface="Black Ops On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9"/>
          <p:cNvSpPr txBox="1"/>
          <p:nvPr>
            <p:ph type="title"/>
          </p:nvPr>
        </p:nvSpPr>
        <p:spPr>
          <a:xfrm>
            <a:off x="311700" y="292625"/>
            <a:ext cx="8520600" cy="91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YOUR KINGDOM CALLING</a:t>
            </a:r>
            <a:endParaRPr sz="2220"/>
          </a:p>
          <a:p>
            <a:pPr indent="0" lvl="0" marL="0" rtl="0" algn="l">
              <a:spcBef>
                <a:spcPts val="0"/>
              </a:spcBef>
              <a:spcAft>
                <a:spcPts val="0"/>
              </a:spcAft>
              <a:buSzPts val="990"/>
              <a:buNone/>
            </a:pPr>
            <a:r>
              <a:rPr lang="en" sz="2220"/>
              <a:t>CONVERGENCE / LIFEMISSION</a:t>
            </a:r>
            <a:endParaRPr sz="2220"/>
          </a:p>
        </p:txBody>
      </p:sp>
      <p:sp>
        <p:nvSpPr>
          <p:cNvPr id="447" name="Google Shape;447;p49"/>
          <p:cNvSpPr txBox="1"/>
          <p:nvPr>
            <p:ph idx="1" type="body"/>
          </p:nvPr>
        </p:nvSpPr>
        <p:spPr>
          <a:xfrm>
            <a:off x="1262750" y="1637550"/>
            <a:ext cx="7569600" cy="2503200"/>
          </a:xfrm>
          <a:prstGeom prst="rect">
            <a:avLst/>
          </a:prstGeom>
        </p:spPr>
        <p:txBody>
          <a:bodyPr anchorCtr="0" anchor="ctr" bIns="91425" lIns="91425" spcFirstLastPara="1" rIns="91425" wrap="square" tIns="91425">
            <a:normAutofit/>
          </a:bodyPr>
          <a:lstStyle/>
          <a:p>
            <a:pPr indent="-361950" lvl="0" marL="457200" rtl="0" algn="l">
              <a:spcBef>
                <a:spcPts val="0"/>
              </a:spcBef>
              <a:spcAft>
                <a:spcPts val="0"/>
              </a:spcAft>
              <a:buSzPts val="2100"/>
              <a:buChar char="●"/>
            </a:pPr>
            <a:r>
              <a:rPr lang="en" sz="2100"/>
              <a:t>GOD’S KINGDOM POTENTIAL</a:t>
            </a:r>
            <a:endParaRPr sz="2100"/>
          </a:p>
          <a:p>
            <a:pPr indent="-361950" lvl="0" marL="457200" rtl="0" algn="l">
              <a:spcBef>
                <a:spcPts val="0"/>
              </a:spcBef>
              <a:spcAft>
                <a:spcPts val="0"/>
              </a:spcAft>
              <a:buSzPts val="2100"/>
              <a:buChar char="●"/>
            </a:pPr>
            <a:r>
              <a:rPr lang="en" sz="2100"/>
              <a:t>GOD’S KINGDOM PASSION</a:t>
            </a:r>
            <a:endParaRPr sz="2100"/>
          </a:p>
          <a:p>
            <a:pPr indent="-361950" lvl="0" marL="457200" rtl="0" algn="l">
              <a:spcBef>
                <a:spcPts val="0"/>
              </a:spcBef>
              <a:spcAft>
                <a:spcPts val="0"/>
              </a:spcAft>
              <a:buSzPts val="2100"/>
              <a:buChar char="●"/>
            </a:pPr>
            <a:r>
              <a:rPr lang="en" sz="2100"/>
              <a:t>GOD’S KINGDOM PURPOSE</a:t>
            </a:r>
            <a:endParaRPr sz="2100"/>
          </a:p>
        </p:txBody>
      </p:sp>
      <p:sp>
        <p:nvSpPr>
          <p:cNvPr id="448" name="Google Shape;448;p49"/>
          <p:cNvSpPr/>
          <p:nvPr/>
        </p:nvSpPr>
        <p:spPr>
          <a:xfrm>
            <a:off x="6605789" y="1637549"/>
            <a:ext cx="1686300" cy="1739100"/>
          </a:xfrm>
          <a:prstGeom prst="ellipse">
            <a:avLst/>
          </a:prstGeom>
          <a:solidFill>
            <a:srgbClr val="999999"/>
          </a:solidFill>
          <a:ln>
            <a:noFill/>
          </a:ln>
          <a:effectLst>
            <a:outerShdw blurRad="76200" rotWithShape="0" dir="5400000" dist="50800">
              <a:srgbClr val="929292">
                <a:alpha val="3490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49" name="Google Shape;449;p49"/>
          <p:cNvSpPr/>
          <p:nvPr/>
        </p:nvSpPr>
        <p:spPr>
          <a:xfrm>
            <a:off x="5989674" y="2478903"/>
            <a:ext cx="1611900" cy="1661700"/>
          </a:xfrm>
          <a:prstGeom prst="ellipse">
            <a:avLst/>
          </a:prstGeom>
          <a:solidFill>
            <a:srgbClr val="B2AEB0">
              <a:alpha val="66670"/>
            </a:srgbClr>
          </a:solidFill>
          <a:ln>
            <a:noFill/>
          </a:ln>
          <a:effectLst>
            <a:outerShdw blurRad="76200" rotWithShape="0" dir="5400000" dist="50800">
              <a:srgbClr val="929292">
                <a:alpha val="2235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50" name="Google Shape;450;p49"/>
          <p:cNvSpPr/>
          <p:nvPr/>
        </p:nvSpPr>
        <p:spPr>
          <a:xfrm>
            <a:off x="7176461" y="2478903"/>
            <a:ext cx="1604100" cy="1661700"/>
          </a:xfrm>
          <a:prstGeom prst="ellipse">
            <a:avLst/>
          </a:prstGeom>
          <a:solidFill>
            <a:srgbClr val="B2AEB0">
              <a:alpha val="66670"/>
            </a:srgbClr>
          </a:solidFill>
          <a:ln>
            <a:noFill/>
          </a:ln>
          <a:effectLst>
            <a:outerShdw blurRad="406400" rotWithShape="0" dir="2861278" dist="177800">
              <a:srgbClr val="000000">
                <a:alpha val="47840"/>
              </a:srgbClr>
            </a:outerShdw>
          </a:effectLst>
        </p:spPr>
        <p:txBody>
          <a:bodyPr anchorCtr="0" anchor="ctr" bIns="38100" lIns="38100" spcFirstLastPara="1" rIns="38100" wrap="square" tIns="38100">
            <a:noAutofit/>
          </a:bodyPr>
          <a:lstStyle/>
          <a:p>
            <a:pPr indent="0" lvl="0" marL="25400" marR="2540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FFFFFF"/>
              </a:solidFill>
              <a:latin typeface="Helvetica Neue"/>
              <a:ea typeface="Helvetica Neue"/>
              <a:cs typeface="Helvetica Neue"/>
              <a:sym typeface="Helvetica Neue"/>
            </a:endParaRPr>
          </a:p>
        </p:txBody>
      </p:sp>
      <p:sp>
        <p:nvSpPr>
          <p:cNvPr id="451" name="Google Shape;451;p49"/>
          <p:cNvSpPr txBox="1"/>
          <p:nvPr/>
        </p:nvSpPr>
        <p:spPr>
          <a:xfrm>
            <a:off x="6186135" y="3252407"/>
            <a:ext cx="925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000000"/>
                </a:solidFill>
                <a:latin typeface="Black Ops One"/>
                <a:ea typeface="Black Ops One"/>
                <a:cs typeface="Black Ops One"/>
                <a:sym typeface="Black Ops One"/>
              </a:rPr>
              <a:t>PASSION</a:t>
            </a:r>
            <a:endParaRPr sz="1200">
              <a:solidFill>
                <a:srgbClr val="000000"/>
              </a:solidFill>
              <a:latin typeface="Black Ops One"/>
              <a:ea typeface="Black Ops One"/>
              <a:cs typeface="Black Ops One"/>
              <a:sym typeface="Black Ops One"/>
            </a:endParaRPr>
          </a:p>
        </p:txBody>
      </p:sp>
      <p:sp>
        <p:nvSpPr>
          <p:cNvPr id="452" name="Google Shape;452;p49"/>
          <p:cNvSpPr txBox="1"/>
          <p:nvPr/>
        </p:nvSpPr>
        <p:spPr>
          <a:xfrm>
            <a:off x="7743202" y="3252407"/>
            <a:ext cx="925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0000"/>
                </a:solidFill>
                <a:latin typeface="Black Ops One"/>
                <a:ea typeface="Black Ops One"/>
                <a:cs typeface="Black Ops One"/>
                <a:sym typeface="Black Ops One"/>
              </a:rPr>
              <a:t>PURPOSE</a:t>
            </a:r>
            <a:endParaRPr sz="1100">
              <a:solidFill>
                <a:srgbClr val="000000"/>
              </a:solidFill>
              <a:latin typeface="Black Ops One"/>
              <a:ea typeface="Black Ops One"/>
              <a:cs typeface="Black Ops One"/>
              <a:sym typeface="Black Ops One"/>
            </a:endParaRPr>
          </a:p>
        </p:txBody>
      </p:sp>
      <p:sp>
        <p:nvSpPr>
          <p:cNvPr id="453" name="Google Shape;453;p49"/>
          <p:cNvSpPr txBox="1"/>
          <p:nvPr/>
        </p:nvSpPr>
        <p:spPr>
          <a:xfrm>
            <a:off x="6885362" y="2140639"/>
            <a:ext cx="1127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0000"/>
                </a:solidFill>
                <a:latin typeface="Black Ops One"/>
                <a:ea typeface="Black Ops One"/>
                <a:cs typeface="Black Ops One"/>
                <a:sym typeface="Black Ops One"/>
              </a:rPr>
              <a:t>POTENTIAL</a:t>
            </a:r>
            <a:endParaRPr sz="1100">
              <a:solidFill>
                <a:srgbClr val="000000"/>
              </a:solidFill>
              <a:latin typeface="Black Ops One"/>
              <a:ea typeface="Black Ops One"/>
              <a:cs typeface="Black Ops One"/>
              <a:sym typeface="Black Ops On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0"/>
          <p:cNvSpPr/>
          <p:nvPr/>
        </p:nvSpPr>
        <p:spPr>
          <a:xfrm>
            <a:off x="3270300" y="445025"/>
            <a:ext cx="2603400" cy="26034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59" name="Google Shape;459;p50"/>
          <p:cNvSpPr txBox="1"/>
          <p:nvPr/>
        </p:nvSpPr>
        <p:spPr>
          <a:xfrm>
            <a:off x="3756750" y="1321950"/>
            <a:ext cx="1630500" cy="1108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FUTURISTIC</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STRATEGIC</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ACTIVATOR</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LEARNER</a:t>
            </a:r>
            <a:endParaRPr sz="1200">
              <a:solidFill>
                <a:schemeClr val="dk1"/>
              </a:solidFill>
              <a:latin typeface="Black Ops One"/>
              <a:ea typeface="Black Ops One"/>
              <a:cs typeface="Black Ops One"/>
              <a:sym typeface="Black Ops One"/>
            </a:endParaRPr>
          </a:p>
          <a:p>
            <a:pPr indent="-304800" lvl="0" marL="457200" rtl="0" algn="l">
              <a:spcBef>
                <a:spcPts val="0"/>
              </a:spcBef>
              <a:spcAft>
                <a:spcPts val="0"/>
              </a:spcAft>
              <a:buClr>
                <a:schemeClr val="dk1"/>
              </a:buClr>
              <a:buSzPts val="1200"/>
              <a:buFont typeface="Black Ops One"/>
              <a:buAutoNum type="arabicPeriod"/>
            </a:pPr>
            <a:r>
              <a:rPr lang="en" sz="1200">
                <a:solidFill>
                  <a:schemeClr val="dk1"/>
                </a:solidFill>
                <a:latin typeface="Black Ops One"/>
                <a:ea typeface="Black Ops One"/>
                <a:cs typeface="Black Ops One"/>
                <a:sym typeface="Black Ops One"/>
              </a:rPr>
              <a:t>IDEATION</a:t>
            </a:r>
            <a:endParaRPr sz="1200">
              <a:solidFill>
                <a:schemeClr val="dk1"/>
              </a:solidFill>
              <a:latin typeface="Black Ops One"/>
              <a:ea typeface="Black Ops One"/>
              <a:cs typeface="Black Ops One"/>
              <a:sym typeface="Black Ops One"/>
            </a:endParaRPr>
          </a:p>
        </p:txBody>
      </p:sp>
      <p:sp>
        <p:nvSpPr>
          <p:cNvPr id="460" name="Google Shape;460;p50"/>
          <p:cNvSpPr txBox="1"/>
          <p:nvPr/>
        </p:nvSpPr>
        <p:spPr>
          <a:xfrm>
            <a:off x="3502800" y="572600"/>
            <a:ext cx="15867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lack Ops One"/>
                <a:ea typeface="Black Ops One"/>
                <a:cs typeface="Black Ops One"/>
                <a:sym typeface="Black Ops One"/>
              </a:rPr>
              <a:t>   </a:t>
            </a:r>
            <a:r>
              <a:rPr lang="en" sz="700">
                <a:solidFill>
                  <a:schemeClr val="dk1"/>
                </a:solidFill>
                <a:latin typeface="Black Ops One"/>
                <a:ea typeface="Black Ops One"/>
                <a:cs typeface="Black Ops One"/>
                <a:sym typeface="Black Ops One"/>
              </a:rPr>
              <a:t> PASSIONATE</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dk1"/>
                </a:solidFill>
                <a:latin typeface="Black Ops One"/>
                <a:ea typeface="Black Ops One"/>
                <a:cs typeface="Black Ops One"/>
                <a:sym typeface="Black Ops One"/>
              </a:rPr>
              <a:t>  ENCOURAGER</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dk1"/>
                </a:solidFill>
                <a:latin typeface="Black Ops One"/>
                <a:ea typeface="Black Ops One"/>
                <a:cs typeface="Black Ops One"/>
                <a:sym typeface="Black Ops One"/>
              </a:rPr>
              <a:t>COACHING</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700">
                <a:solidFill>
                  <a:schemeClr val="dk1"/>
                </a:solidFill>
                <a:latin typeface="Black Ops One"/>
                <a:ea typeface="Black Ops One"/>
                <a:cs typeface="Black Ops One"/>
                <a:sym typeface="Black Ops One"/>
              </a:rPr>
              <a:t>WORLD CLASS COACH NETWORK</a:t>
            </a:r>
            <a:endParaRPr sz="7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p:txBody>
      </p:sp>
      <p:sp>
        <p:nvSpPr>
          <p:cNvPr id="461" name="Google Shape;461;p50"/>
          <p:cNvSpPr txBox="1"/>
          <p:nvPr/>
        </p:nvSpPr>
        <p:spPr>
          <a:xfrm>
            <a:off x="4373525" y="572600"/>
            <a:ext cx="15867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lack Ops One"/>
                <a:ea typeface="Black Ops One"/>
                <a:cs typeface="Black Ops One"/>
                <a:sym typeface="Black Ops One"/>
              </a:rPr>
              <a:t>        </a:t>
            </a:r>
            <a:r>
              <a:rPr lang="en" sz="800">
                <a:solidFill>
                  <a:schemeClr val="dk1"/>
                </a:solidFill>
                <a:latin typeface="Black Ops One"/>
                <a:ea typeface="Black Ops One"/>
                <a:cs typeface="Black Ops One"/>
                <a:sym typeface="Black Ops One"/>
              </a:rPr>
              <a:t>EDUCATION</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WORLD TRAVEL</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PODCASTING</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AUTHOR</a:t>
            </a:r>
            <a:endParaRPr sz="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800">
                <a:solidFill>
                  <a:schemeClr val="dk1"/>
                </a:solidFill>
                <a:latin typeface="Black Ops One"/>
                <a:ea typeface="Black Ops One"/>
                <a:cs typeface="Black Ops One"/>
                <a:sym typeface="Black Ops One"/>
              </a:rPr>
              <a:t>    MISSION TRIPS</a:t>
            </a:r>
            <a:r>
              <a:rPr lang="en" sz="1100">
                <a:solidFill>
                  <a:schemeClr val="dk1"/>
                </a:solidFill>
                <a:latin typeface="Black Ops One"/>
                <a:ea typeface="Black Ops One"/>
                <a:cs typeface="Black Ops One"/>
                <a:sym typeface="Black Ops One"/>
              </a:rPr>
              <a:t> </a:t>
            </a:r>
            <a:endParaRPr sz="1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100">
              <a:solidFill>
                <a:schemeClr val="dk1"/>
              </a:solidFill>
              <a:latin typeface="Black Ops One"/>
              <a:ea typeface="Black Ops One"/>
              <a:cs typeface="Black Ops One"/>
              <a:sym typeface="Black Ops One"/>
            </a:endParaRPr>
          </a:p>
        </p:txBody>
      </p:sp>
      <p:sp>
        <p:nvSpPr>
          <p:cNvPr id="462" name="Google Shape;462;p50"/>
          <p:cNvSpPr/>
          <p:nvPr/>
        </p:nvSpPr>
        <p:spPr>
          <a:xfrm>
            <a:off x="2246050" y="2270275"/>
            <a:ext cx="2603400" cy="26034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3" name="Google Shape;463;p50"/>
          <p:cNvSpPr/>
          <p:nvPr/>
        </p:nvSpPr>
        <p:spPr>
          <a:xfrm>
            <a:off x="4373525" y="2337625"/>
            <a:ext cx="2603400" cy="2603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64" name="Google Shape;464;p50"/>
          <p:cNvSpPr txBox="1"/>
          <p:nvPr/>
        </p:nvSpPr>
        <p:spPr>
          <a:xfrm>
            <a:off x="2677225" y="2430150"/>
            <a:ext cx="146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PASSION</a:t>
            </a:r>
            <a:endParaRPr sz="1800">
              <a:solidFill>
                <a:schemeClr val="dk1"/>
              </a:solidFill>
              <a:latin typeface="Black Ops One"/>
              <a:ea typeface="Black Ops One"/>
              <a:cs typeface="Black Ops One"/>
              <a:sym typeface="Black Ops One"/>
            </a:endParaRPr>
          </a:p>
        </p:txBody>
      </p:sp>
      <p:sp>
        <p:nvSpPr>
          <p:cNvPr id="465" name="Google Shape;465;p50"/>
          <p:cNvSpPr txBox="1"/>
          <p:nvPr/>
        </p:nvSpPr>
        <p:spPr>
          <a:xfrm>
            <a:off x="5031325" y="2571750"/>
            <a:ext cx="146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PURPOSE</a:t>
            </a:r>
            <a:endParaRPr sz="1800">
              <a:solidFill>
                <a:schemeClr val="dk1"/>
              </a:solidFill>
              <a:latin typeface="Black Ops One"/>
              <a:ea typeface="Black Ops One"/>
              <a:cs typeface="Black Ops One"/>
              <a:sym typeface="Black Ops One"/>
            </a:endParaRPr>
          </a:p>
        </p:txBody>
      </p:sp>
      <p:sp>
        <p:nvSpPr>
          <p:cNvPr id="466" name="Google Shape;466;p50"/>
          <p:cNvSpPr txBox="1"/>
          <p:nvPr/>
        </p:nvSpPr>
        <p:spPr>
          <a:xfrm>
            <a:off x="544275" y="441450"/>
            <a:ext cx="260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DISTINGUISHING </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CHARACTERISTICS</a:t>
            </a:r>
            <a:endParaRPr sz="1800">
              <a:solidFill>
                <a:schemeClr val="dk1"/>
              </a:solidFill>
              <a:latin typeface="Black Ops One"/>
              <a:ea typeface="Black Ops One"/>
              <a:cs typeface="Black Ops One"/>
              <a:sym typeface="Black Ops One"/>
            </a:endParaRPr>
          </a:p>
        </p:txBody>
      </p:sp>
      <p:sp>
        <p:nvSpPr>
          <p:cNvPr id="467" name="Google Shape;467;p50"/>
          <p:cNvSpPr txBox="1"/>
          <p:nvPr/>
        </p:nvSpPr>
        <p:spPr>
          <a:xfrm>
            <a:off x="6193975" y="1987538"/>
            <a:ext cx="283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TOP 5 STRENGTHS</a:t>
            </a:r>
            <a:endParaRPr sz="1800">
              <a:solidFill>
                <a:schemeClr val="dk1"/>
              </a:solidFill>
              <a:latin typeface="Black Ops One"/>
              <a:ea typeface="Black Ops One"/>
              <a:cs typeface="Black Ops One"/>
              <a:sym typeface="Black Ops One"/>
            </a:endParaRPr>
          </a:p>
        </p:txBody>
      </p:sp>
      <p:sp>
        <p:nvSpPr>
          <p:cNvPr id="468" name="Google Shape;468;p50"/>
          <p:cNvSpPr txBox="1"/>
          <p:nvPr/>
        </p:nvSpPr>
        <p:spPr>
          <a:xfrm>
            <a:off x="6712650" y="445025"/>
            <a:ext cx="94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ROLE</a:t>
            </a:r>
            <a:endParaRPr sz="1800">
              <a:solidFill>
                <a:schemeClr val="dk1"/>
              </a:solidFill>
              <a:latin typeface="Black Ops One"/>
              <a:ea typeface="Black Ops One"/>
              <a:cs typeface="Black Ops One"/>
              <a:sym typeface="Black Ops One"/>
            </a:endParaRPr>
          </a:p>
        </p:txBody>
      </p:sp>
      <p:cxnSp>
        <p:nvCxnSpPr>
          <p:cNvPr id="469" name="Google Shape;469;p50"/>
          <p:cNvCxnSpPr/>
          <p:nvPr/>
        </p:nvCxnSpPr>
        <p:spPr>
          <a:xfrm flipH="1" rot="10800000">
            <a:off x="1839675" y="1186625"/>
            <a:ext cx="1382400" cy="10800"/>
          </a:xfrm>
          <a:prstGeom prst="straightConnector1">
            <a:avLst/>
          </a:prstGeom>
          <a:noFill/>
          <a:ln cap="flat" cmpd="sng" w="38100">
            <a:solidFill>
              <a:schemeClr val="dk1"/>
            </a:solidFill>
            <a:prstDash val="solid"/>
            <a:round/>
            <a:headEnd len="med" w="med" type="none"/>
            <a:tailEnd len="med" w="med" type="triangle"/>
          </a:ln>
        </p:spPr>
      </p:cxnSp>
      <p:cxnSp>
        <p:nvCxnSpPr>
          <p:cNvPr id="470" name="Google Shape;470;p50"/>
          <p:cNvCxnSpPr/>
          <p:nvPr/>
        </p:nvCxnSpPr>
        <p:spPr>
          <a:xfrm rot="10800000">
            <a:off x="5524925" y="1987550"/>
            <a:ext cx="1382400" cy="10800"/>
          </a:xfrm>
          <a:prstGeom prst="straightConnector1">
            <a:avLst/>
          </a:prstGeom>
          <a:noFill/>
          <a:ln cap="flat" cmpd="sng" w="38100">
            <a:solidFill>
              <a:srgbClr val="000000"/>
            </a:solidFill>
            <a:prstDash val="solid"/>
            <a:round/>
            <a:headEnd len="med" w="med" type="none"/>
            <a:tailEnd len="med" w="med" type="triangle"/>
          </a:ln>
        </p:spPr>
      </p:cxnSp>
      <p:cxnSp>
        <p:nvCxnSpPr>
          <p:cNvPr id="471" name="Google Shape;471;p50"/>
          <p:cNvCxnSpPr/>
          <p:nvPr/>
        </p:nvCxnSpPr>
        <p:spPr>
          <a:xfrm flipH="1">
            <a:off x="5662950" y="681900"/>
            <a:ext cx="1049700" cy="258000"/>
          </a:xfrm>
          <a:prstGeom prst="straightConnector1">
            <a:avLst/>
          </a:prstGeom>
          <a:noFill/>
          <a:ln cap="flat" cmpd="sng" w="38100">
            <a:solidFill>
              <a:schemeClr val="dk1"/>
            </a:solidFill>
            <a:prstDash val="solid"/>
            <a:round/>
            <a:headEnd len="med" w="med" type="none"/>
            <a:tailEnd len="med" w="med" type="triangle"/>
          </a:ln>
        </p:spPr>
      </p:cxnSp>
      <p:sp>
        <p:nvSpPr>
          <p:cNvPr id="472" name="Google Shape;472;p50"/>
          <p:cNvSpPr txBox="1"/>
          <p:nvPr/>
        </p:nvSpPr>
        <p:spPr>
          <a:xfrm>
            <a:off x="2079850" y="2678425"/>
            <a:ext cx="2475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SERVING MEN</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SERVING MARRIAGES</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DEVELOPING LEADERSHIP</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MEN’S ISSUES</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UNDERSTANDING PATRIARCHY</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DEVELOP INFLUENCE</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900">
                <a:solidFill>
                  <a:schemeClr val="dk1"/>
                </a:solidFill>
                <a:latin typeface="Black Ops One"/>
                <a:ea typeface="Black Ops One"/>
                <a:cs typeface="Black Ops One"/>
                <a:sym typeface="Black Ops One"/>
              </a:rPr>
              <a:t>                 KINGDOM </a:t>
            </a:r>
            <a:r>
              <a:rPr lang="en" sz="900">
                <a:solidFill>
                  <a:schemeClr val="dk1"/>
                </a:solidFill>
                <a:latin typeface="Black Ops One"/>
                <a:ea typeface="Black Ops One"/>
                <a:cs typeface="Black Ops One"/>
                <a:sym typeface="Black Ops One"/>
              </a:rPr>
              <a:t>ENTREPRENEUR</a:t>
            </a:r>
            <a:endParaRPr sz="900">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473" name="Google Shape;473;p50"/>
          <p:cNvSpPr txBox="1"/>
          <p:nvPr/>
        </p:nvSpPr>
        <p:spPr>
          <a:xfrm>
            <a:off x="4780225" y="2870875"/>
            <a:ext cx="19623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Black Ops One"/>
                <a:ea typeface="Black Ops One"/>
                <a:cs typeface="Black Ops One"/>
                <a:sym typeface="Black Ops One"/>
              </a:rPr>
              <a:t>MAKE DISCIPLES BY LEADING MEN TO LEADERSHIP OF ANYWHERE THEY PLACE THEIR FEET AND MINISTERING TO COUPLES ALONGSIDE SUZANNE IN A WAY THAT HAS A MEASURABLE IMPACT ON THE SUCCESS RATE OF MARRIAGES.</a:t>
            </a:r>
            <a:endParaRPr sz="1000">
              <a:solidFill>
                <a:schemeClr val="dk1"/>
              </a:solidFill>
              <a:latin typeface="Black Ops One"/>
              <a:ea typeface="Black Ops One"/>
              <a:cs typeface="Black Ops One"/>
              <a:sym typeface="Black Ops One"/>
            </a:endParaRPr>
          </a:p>
        </p:txBody>
      </p:sp>
      <p:sp>
        <p:nvSpPr>
          <p:cNvPr id="474" name="Google Shape;474;p50"/>
          <p:cNvSpPr txBox="1"/>
          <p:nvPr/>
        </p:nvSpPr>
        <p:spPr>
          <a:xfrm>
            <a:off x="567775" y="3642825"/>
            <a:ext cx="1747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TYPES OF PEOPLE ISSUES</a:t>
            </a:r>
            <a:endParaRPr sz="1800">
              <a:solidFill>
                <a:schemeClr val="dk1"/>
              </a:solidFill>
              <a:latin typeface="Black Ops One"/>
              <a:ea typeface="Black Ops One"/>
              <a:cs typeface="Black Ops One"/>
              <a:sym typeface="Black Ops One"/>
            </a:endParaRPr>
          </a:p>
        </p:txBody>
      </p:sp>
      <p:sp>
        <p:nvSpPr>
          <p:cNvPr id="475" name="Google Shape;475;p50"/>
          <p:cNvSpPr txBox="1"/>
          <p:nvPr/>
        </p:nvSpPr>
        <p:spPr>
          <a:xfrm>
            <a:off x="7150275" y="3919725"/>
            <a:ext cx="1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UNIQUE PURPOSE</a:t>
            </a:r>
            <a:endParaRPr sz="1800">
              <a:solidFill>
                <a:schemeClr val="dk1"/>
              </a:solidFill>
              <a:latin typeface="Black Ops One"/>
              <a:ea typeface="Black Ops One"/>
              <a:cs typeface="Black Ops One"/>
              <a:sym typeface="Black Ops One"/>
            </a:endParaRPr>
          </a:p>
        </p:txBody>
      </p:sp>
      <p:cxnSp>
        <p:nvCxnSpPr>
          <p:cNvPr id="476" name="Google Shape;476;p50"/>
          <p:cNvCxnSpPr/>
          <p:nvPr/>
        </p:nvCxnSpPr>
        <p:spPr>
          <a:xfrm rot="10800000">
            <a:off x="6742525" y="3919725"/>
            <a:ext cx="1382400" cy="10800"/>
          </a:xfrm>
          <a:prstGeom prst="straightConnector1">
            <a:avLst/>
          </a:prstGeom>
          <a:noFill/>
          <a:ln cap="flat" cmpd="sng" w="38100">
            <a:solidFill>
              <a:srgbClr val="000000"/>
            </a:solidFill>
            <a:prstDash val="solid"/>
            <a:round/>
            <a:headEnd len="med" w="med" type="none"/>
            <a:tailEnd len="med" w="med" type="triangle"/>
          </a:ln>
        </p:spPr>
      </p:cxnSp>
      <p:cxnSp>
        <p:nvCxnSpPr>
          <p:cNvPr id="477" name="Google Shape;477;p50"/>
          <p:cNvCxnSpPr/>
          <p:nvPr/>
        </p:nvCxnSpPr>
        <p:spPr>
          <a:xfrm flipH="1" rot="10800000">
            <a:off x="932875" y="3566575"/>
            <a:ext cx="1382400" cy="10800"/>
          </a:xfrm>
          <a:prstGeom prst="straightConnector1">
            <a:avLst/>
          </a:prstGeom>
          <a:noFill/>
          <a:ln cap="flat" cmpd="sng" w="38100">
            <a:solidFill>
              <a:srgbClr val="000000"/>
            </a:solidFill>
            <a:prstDash val="solid"/>
            <a:round/>
            <a:headEnd len="med" w="med" type="none"/>
            <a:tailEnd len="med" w="med" type="triangle"/>
          </a:ln>
        </p:spPr>
      </p:cxnSp>
      <p:sp>
        <p:nvSpPr>
          <p:cNvPr id="478" name="Google Shape;478;p50"/>
          <p:cNvSpPr txBox="1"/>
          <p:nvPr/>
        </p:nvSpPr>
        <p:spPr>
          <a:xfrm>
            <a:off x="3572550" y="390450"/>
            <a:ext cx="1998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POTENTIAL</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SENSE OF CALLING / LIFE MISSION</a:t>
            </a:r>
            <a:endParaRPr/>
          </a:p>
        </p:txBody>
      </p:sp>
      <p:sp>
        <p:nvSpPr>
          <p:cNvPr id="484" name="Google Shape;484;p51"/>
          <p:cNvSpPr txBox="1"/>
          <p:nvPr>
            <p:ph idx="1" type="body"/>
          </p:nvPr>
        </p:nvSpPr>
        <p:spPr>
          <a:xfrm>
            <a:off x="311725" y="1041050"/>
            <a:ext cx="43188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TO WHICH CHAIR WILL YOU </a:t>
            </a:r>
            <a:r>
              <a:rPr lang="en"/>
              <a:t>TRANSITION</a:t>
            </a:r>
            <a:r>
              <a:rPr lang="en"/>
              <a:t>?</a:t>
            </a:r>
            <a:endParaRPr/>
          </a:p>
          <a:p>
            <a:pPr indent="-342900" lvl="0" marL="457200" rtl="0" algn="l">
              <a:spcBef>
                <a:spcPts val="0"/>
              </a:spcBef>
              <a:spcAft>
                <a:spcPts val="0"/>
              </a:spcAft>
              <a:buSzPts val="1800"/>
              <a:buChar char="●"/>
            </a:pPr>
            <a:r>
              <a:rPr lang="en"/>
              <a:t>DESCRIBE THE TIMING.</a:t>
            </a:r>
            <a:endParaRPr/>
          </a:p>
        </p:txBody>
      </p:sp>
      <p:sp>
        <p:nvSpPr>
          <p:cNvPr id="485" name="Google Shape;485;p51"/>
          <p:cNvSpPr/>
          <p:nvPr/>
        </p:nvSpPr>
        <p:spPr>
          <a:xfrm>
            <a:off x="6172969" y="2156799"/>
            <a:ext cx="1363500" cy="126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6" name="Google Shape;486;p51"/>
          <p:cNvSpPr/>
          <p:nvPr/>
        </p:nvSpPr>
        <p:spPr>
          <a:xfrm rot="2566019">
            <a:off x="7117684" y="1864901"/>
            <a:ext cx="875687" cy="583791"/>
          </a:xfrm>
          <a:prstGeom prst="flowChartPredefined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7" name="Google Shape;487;p51"/>
          <p:cNvSpPr/>
          <p:nvPr/>
        </p:nvSpPr>
        <p:spPr>
          <a:xfrm rot="8233981">
            <a:off x="7117684" y="3146823"/>
            <a:ext cx="875687" cy="583791"/>
          </a:xfrm>
          <a:prstGeom prst="flowChartPredefined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8" name="Google Shape;488;p51"/>
          <p:cNvSpPr/>
          <p:nvPr/>
        </p:nvSpPr>
        <p:spPr>
          <a:xfrm rot="2566019">
            <a:off x="5722704" y="3146823"/>
            <a:ext cx="875687" cy="583791"/>
          </a:xfrm>
          <a:prstGeom prst="flowChartPredefined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89" name="Google Shape;489;p51"/>
          <p:cNvSpPr/>
          <p:nvPr/>
        </p:nvSpPr>
        <p:spPr>
          <a:xfrm rot="-2566019">
            <a:off x="5770054" y="1821538"/>
            <a:ext cx="875687" cy="583791"/>
          </a:xfrm>
          <a:prstGeom prst="flowChartPredefined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490" name="Google Shape;490;p51"/>
          <p:cNvSpPr txBox="1"/>
          <p:nvPr/>
        </p:nvSpPr>
        <p:spPr>
          <a:xfrm rot="-2565910">
            <a:off x="4971292" y="1393684"/>
            <a:ext cx="1550379" cy="61755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Black Ops One"/>
                <a:ea typeface="Black Ops One"/>
                <a:cs typeface="Black Ops One"/>
                <a:sym typeface="Black Ops One"/>
              </a:rPr>
              <a:t>THE WORK CHAIR</a:t>
            </a:r>
            <a:endParaRPr>
              <a:solidFill>
                <a:srgbClr val="000000"/>
              </a:solidFill>
              <a:latin typeface="Black Ops One"/>
              <a:ea typeface="Black Ops One"/>
              <a:cs typeface="Black Ops One"/>
              <a:sym typeface="Black Ops One"/>
            </a:endParaRPr>
          </a:p>
        </p:txBody>
      </p:sp>
      <p:sp>
        <p:nvSpPr>
          <p:cNvPr id="491" name="Google Shape;491;p51"/>
          <p:cNvSpPr txBox="1"/>
          <p:nvPr/>
        </p:nvSpPr>
        <p:spPr>
          <a:xfrm rot="-2566130">
            <a:off x="6207941" y="2217982"/>
            <a:ext cx="653862" cy="40144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00"/>
                </a:solidFill>
                <a:latin typeface="Black Ops One"/>
                <a:ea typeface="Black Ops One"/>
                <a:cs typeface="Black Ops One"/>
                <a:sym typeface="Black Ops One"/>
              </a:rPr>
              <a:t>TIME</a:t>
            </a:r>
            <a:endParaRPr>
              <a:solidFill>
                <a:srgbClr val="000000"/>
              </a:solidFill>
              <a:latin typeface="Black Ops One"/>
              <a:ea typeface="Black Ops One"/>
              <a:cs typeface="Black Ops One"/>
              <a:sym typeface="Black Ops One"/>
            </a:endParaRPr>
          </a:p>
        </p:txBody>
      </p:sp>
      <p:sp>
        <p:nvSpPr>
          <p:cNvPr id="492" name="Google Shape;492;p51"/>
          <p:cNvSpPr txBox="1"/>
          <p:nvPr/>
        </p:nvSpPr>
        <p:spPr>
          <a:xfrm rot="2566240">
            <a:off x="4830890" y="3582304"/>
            <a:ext cx="1712353" cy="61755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Black Ops One"/>
                <a:ea typeface="Black Ops One"/>
                <a:cs typeface="Black Ops One"/>
                <a:sym typeface="Black Ops One"/>
              </a:rPr>
              <a:t>THE WEALTH CHAIR</a:t>
            </a:r>
            <a:endParaRPr>
              <a:solidFill>
                <a:srgbClr val="000000"/>
              </a:solidFill>
              <a:latin typeface="Black Ops One"/>
              <a:ea typeface="Black Ops One"/>
              <a:cs typeface="Black Ops One"/>
              <a:sym typeface="Black Ops One"/>
            </a:endParaRPr>
          </a:p>
        </p:txBody>
      </p:sp>
      <p:sp>
        <p:nvSpPr>
          <p:cNvPr id="493" name="Google Shape;493;p51"/>
          <p:cNvSpPr txBox="1"/>
          <p:nvPr/>
        </p:nvSpPr>
        <p:spPr>
          <a:xfrm rot="2565565">
            <a:off x="6165919" y="2919583"/>
            <a:ext cx="737935" cy="35516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00000"/>
                </a:solidFill>
                <a:latin typeface="Black Ops One"/>
                <a:ea typeface="Black Ops One"/>
                <a:cs typeface="Black Ops One"/>
                <a:sym typeface="Black Ops One"/>
              </a:rPr>
              <a:t>MONEY</a:t>
            </a:r>
            <a:endParaRPr sz="1100">
              <a:solidFill>
                <a:srgbClr val="000000"/>
              </a:solidFill>
              <a:latin typeface="Black Ops One"/>
              <a:ea typeface="Black Ops One"/>
              <a:cs typeface="Black Ops One"/>
              <a:sym typeface="Black Ops One"/>
            </a:endParaRPr>
          </a:p>
        </p:txBody>
      </p:sp>
      <p:sp>
        <p:nvSpPr>
          <p:cNvPr id="494" name="Google Shape;494;p51"/>
          <p:cNvSpPr txBox="1"/>
          <p:nvPr/>
        </p:nvSpPr>
        <p:spPr>
          <a:xfrm rot="2566192">
            <a:off x="7199848" y="1487628"/>
            <a:ext cx="1510039" cy="61755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Black Ops One"/>
                <a:ea typeface="Black Ops One"/>
                <a:cs typeface="Black Ops One"/>
                <a:sym typeface="Black Ops One"/>
              </a:rPr>
              <a:t>THE WOO CHAIR</a:t>
            </a:r>
            <a:endParaRPr>
              <a:solidFill>
                <a:srgbClr val="000000"/>
              </a:solidFill>
              <a:latin typeface="Black Ops One"/>
              <a:ea typeface="Black Ops One"/>
              <a:cs typeface="Black Ops One"/>
              <a:sym typeface="Black Ops One"/>
            </a:endParaRPr>
          </a:p>
        </p:txBody>
      </p:sp>
      <p:sp>
        <p:nvSpPr>
          <p:cNvPr id="495" name="Google Shape;495;p51"/>
          <p:cNvSpPr txBox="1"/>
          <p:nvPr/>
        </p:nvSpPr>
        <p:spPr>
          <a:xfrm rot="2565793">
            <a:off x="6799141" y="2325740"/>
            <a:ext cx="956596" cy="37044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00"/>
                </a:solidFill>
                <a:latin typeface="Black Ops One"/>
                <a:ea typeface="Black Ops One"/>
                <a:cs typeface="Black Ops One"/>
                <a:sym typeface="Black Ops One"/>
              </a:rPr>
              <a:t>FRIENDS</a:t>
            </a:r>
            <a:endParaRPr sz="1200">
              <a:solidFill>
                <a:srgbClr val="000000"/>
              </a:solidFill>
              <a:latin typeface="Black Ops One"/>
              <a:ea typeface="Black Ops One"/>
              <a:cs typeface="Black Ops One"/>
              <a:sym typeface="Black Ops One"/>
            </a:endParaRPr>
          </a:p>
        </p:txBody>
      </p:sp>
      <p:sp>
        <p:nvSpPr>
          <p:cNvPr id="496" name="Google Shape;496;p51"/>
          <p:cNvSpPr txBox="1"/>
          <p:nvPr/>
        </p:nvSpPr>
        <p:spPr>
          <a:xfrm rot="-2565970">
            <a:off x="7062561" y="3582289"/>
            <a:ext cx="1779655" cy="617557"/>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0000"/>
                </a:solidFill>
                <a:latin typeface="Black Ops One"/>
                <a:ea typeface="Black Ops One"/>
                <a:cs typeface="Black Ops One"/>
                <a:sym typeface="Black Ops One"/>
              </a:rPr>
              <a:t>THE WISDOM CHAIR</a:t>
            </a:r>
            <a:endParaRPr>
              <a:solidFill>
                <a:srgbClr val="000000"/>
              </a:solidFill>
              <a:latin typeface="Black Ops One"/>
              <a:ea typeface="Black Ops One"/>
              <a:cs typeface="Black Ops One"/>
              <a:sym typeface="Black Ops One"/>
            </a:endParaRPr>
          </a:p>
        </p:txBody>
      </p:sp>
      <p:sp>
        <p:nvSpPr>
          <p:cNvPr id="497" name="Google Shape;497;p51"/>
          <p:cNvSpPr txBox="1"/>
          <p:nvPr/>
        </p:nvSpPr>
        <p:spPr>
          <a:xfrm rot="-2565862">
            <a:off x="6761211" y="2919624"/>
            <a:ext cx="848325" cy="35516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00000"/>
                </a:solidFill>
                <a:latin typeface="Black Ops One"/>
                <a:ea typeface="Black Ops One"/>
                <a:cs typeface="Black Ops One"/>
                <a:sym typeface="Black Ops One"/>
              </a:rPr>
              <a:t>INSIGHT</a:t>
            </a:r>
            <a:endParaRPr sz="1100">
              <a:solidFill>
                <a:srgbClr val="000000"/>
              </a:solidFill>
              <a:latin typeface="Black Ops One"/>
              <a:ea typeface="Black Ops One"/>
              <a:cs typeface="Black Ops One"/>
              <a:sym typeface="Black Ops One"/>
            </a:endParaRPr>
          </a:p>
        </p:txBody>
      </p:sp>
      <p:cxnSp>
        <p:nvCxnSpPr>
          <p:cNvPr id="498" name="Google Shape;498;p51"/>
          <p:cNvCxnSpPr/>
          <p:nvPr/>
        </p:nvCxnSpPr>
        <p:spPr>
          <a:xfrm>
            <a:off x="6843852" y="2232494"/>
            <a:ext cx="28500" cy="1033500"/>
          </a:xfrm>
          <a:prstGeom prst="straightConnector1">
            <a:avLst/>
          </a:prstGeom>
          <a:noFill/>
          <a:ln cap="flat" cmpd="sng" w="114300">
            <a:solidFill>
              <a:srgbClr val="595959"/>
            </a:solidFill>
            <a:prstDash val="solid"/>
            <a:round/>
            <a:headEnd len="med" w="med" type="none"/>
            <a:tailEnd len="med" w="med" type="none"/>
          </a:ln>
        </p:spPr>
      </p:cxnSp>
      <p:cxnSp>
        <p:nvCxnSpPr>
          <p:cNvPr id="499" name="Google Shape;499;p51"/>
          <p:cNvCxnSpPr/>
          <p:nvPr/>
        </p:nvCxnSpPr>
        <p:spPr>
          <a:xfrm flipH="1">
            <a:off x="6524878" y="2575099"/>
            <a:ext cx="659700" cy="14400"/>
          </a:xfrm>
          <a:prstGeom prst="straightConnector1">
            <a:avLst/>
          </a:prstGeom>
          <a:noFill/>
          <a:ln cap="flat" cmpd="sng" w="114300">
            <a:solidFill>
              <a:srgbClr val="595959"/>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KINGDOM PORTFOLIO / LIFEMISSION</a:t>
            </a:r>
            <a:endParaRPr/>
          </a:p>
        </p:txBody>
      </p:sp>
      <p:pic>
        <p:nvPicPr>
          <p:cNvPr id="505" name="Google Shape;505;p52"/>
          <p:cNvPicPr preferRelativeResize="0"/>
          <p:nvPr/>
        </p:nvPicPr>
        <p:blipFill>
          <a:blip r:embed="rId3">
            <a:alphaModFix/>
          </a:blip>
          <a:stretch>
            <a:fillRect/>
          </a:stretch>
        </p:blipFill>
        <p:spPr>
          <a:xfrm>
            <a:off x="4938019" y="2146775"/>
            <a:ext cx="2538401" cy="1333494"/>
          </a:xfrm>
          <a:prstGeom prst="rect">
            <a:avLst/>
          </a:prstGeom>
          <a:noFill/>
          <a:ln>
            <a:noFill/>
          </a:ln>
        </p:spPr>
      </p:pic>
      <p:pic>
        <p:nvPicPr>
          <p:cNvPr id="506" name="Google Shape;506;p52"/>
          <p:cNvPicPr preferRelativeResize="0"/>
          <p:nvPr/>
        </p:nvPicPr>
        <p:blipFill>
          <a:blip r:embed="rId4">
            <a:alphaModFix/>
          </a:blip>
          <a:stretch>
            <a:fillRect/>
          </a:stretch>
        </p:blipFill>
        <p:spPr>
          <a:xfrm>
            <a:off x="2286000" y="3343325"/>
            <a:ext cx="4571999" cy="1185235"/>
          </a:xfrm>
          <a:prstGeom prst="rect">
            <a:avLst/>
          </a:prstGeom>
          <a:noFill/>
          <a:ln>
            <a:noFill/>
          </a:ln>
        </p:spPr>
      </p:pic>
      <p:pic>
        <p:nvPicPr>
          <p:cNvPr id="507" name="Google Shape;507;p52"/>
          <p:cNvPicPr preferRelativeResize="0"/>
          <p:nvPr/>
        </p:nvPicPr>
        <p:blipFill>
          <a:blip r:embed="rId5">
            <a:alphaModFix/>
          </a:blip>
          <a:stretch>
            <a:fillRect/>
          </a:stretch>
        </p:blipFill>
        <p:spPr>
          <a:xfrm>
            <a:off x="2415350" y="1663218"/>
            <a:ext cx="1295356" cy="1817074"/>
          </a:xfrm>
          <a:prstGeom prst="rect">
            <a:avLst/>
          </a:prstGeom>
          <a:noFill/>
          <a:ln>
            <a:noFill/>
          </a:ln>
        </p:spPr>
      </p:pic>
      <p:sp>
        <p:nvSpPr>
          <p:cNvPr id="508" name="Google Shape;508;p52"/>
          <p:cNvSpPr txBox="1"/>
          <p:nvPr/>
        </p:nvSpPr>
        <p:spPr>
          <a:xfrm>
            <a:off x="381500" y="1870625"/>
            <a:ext cx="23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RELATIONSHIPS</a:t>
            </a:r>
            <a:endParaRPr sz="1800">
              <a:solidFill>
                <a:schemeClr val="dk1"/>
              </a:solidFill>
              <a:latin typeface="Black Ops One"/>
              <a:ea typeface="Black Ops One"/>
              <a:cs typeface="Black Ops One"/>
              <a:sym typeface="Black Ops One"/>
            </a:endParaRPr>
          </a:p>
        </p:txBody>
      </p:sp>
      <p:sp>
        <p:nvSpPr>
          <p:cNvPr id="509" name="Google Shape;509;p52"/>
          <p:cNvSpPr txBox="1"/>
          <p:nvPr/>
        </p:nvSpPr>
        <p:spPr>
          <a:xfrm>
            <a:off x="184625" y="2802925"/>
            <a:ext cx="2341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LIABILITIES</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(DEBTS OF DUTY)</a:t>
            </a:r>
            <a:endParaRPr sz="1800">
              <a:solidFill>
                <a:schemeClr val="dk1"/>
              </a:solidFill>
              <a:latin typeface="Black Ops One"/>
              <a:ea typeface="Black Ops One"/>
              <a:cs typeface="Black Ops One"/>
              <a:sym typeface="Black Ops One"/>
            </a:endParaRPr>
          </a:p>
        </p:txBody>
      </p:sp>
      <p:sp>
        <p:nvSpPr>
          <p:cNvPr id="510" name="Google Shape;510;p52"/>
          <p:cNvSpPr txBox="1"/>
          <p:nvPr/>
        </p:nvSpPr>
        <p:spPr>
          <a:xfrm>
            <a:off x="666200" y="4012425"/>
            <a:ext cx="177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LEADERSHIP</a:t>
            </a:r>
            <a:endParaRPr sz="1800">
              <a:solidFill>
                <a:schemeClr val="dk1"/>
              </a:solidFill>
              <a:latin typeface="Black Ops One"/>
              <a:ea typeface="Black Ops One"/>
              <a:cs typeface="Black Ops One"/>
              <a:sym typeface="Black Ops One"/>
            </a:endParaRPr>
          </a:p>
        </p:txBody>
      </p:sp>
      <p:sp>
        <p:nvSpPr>
          <p:cNvPr id="511" name="Google Shape;511;p52"/>
          <p:cNvSpPr txBox="1"/>
          <p:nvPr/>
        </p:nvSpPr>
        <p:spPr>
          <a:xfrm>
            <a:off x="6645700" y="2055225"/>
            <a:ext cx="19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STEWARDSHIP</a:t>
            </a:r>
            <a:endParaRPr sz="1800">
              <a:solidFill>
                <a:schemeClr val="dk1"/>
              </a:solidFill>
              <a:latin typeface="Black Ops One"/>
              <a:ea typeface="Black Ops One"/>
              <a:cs typeface="Black Ops One"/>
              <a:sym typeface="Black Ops One"/>
            </a:endParaRPr>
          </a:p>
        </p:txBody>
      </p:sp>
      <p:sp>
        <p:nvSpPr>
          <p:cNvPr id="512" name="Google Shape;512;p52"/>
          <p:cNvSpPr txBox="1"/>
          <p:nvPr/>
        </p:nvSpPr>
        <p:spPr>
          <a:xfrm>
            <a:off x="6325725" y="3655125"/>
            <a:ext cx="1833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SERVICE</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(CALLING)</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3"/>
          <p:cNvSpPr txBox="1"/>
          <p:nvPr>
            <p:ph type="ctrTitle"/>
          </p:nvPr>
        </p:nvSpPr>
        <p:spPr>
          <a:xfrm>
            <a:off x="311700" y="177400"/>
            <a:ext cx="8520600" cy="692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PATH OF LIFE</a:t>
            </a:r>
            <a:endParaRPr sz="2800">
              <a:latin typeface="Black Ops One"/>
              <a:ea typeface="Black Ops One"/>
              <a:cs typeface="Black Ops One"/>
              <a:sym typeface="Black Ops One"/>
            </a:endParaRPr>
          </a:p>
        </p:txBody>
      </p:sp>
      <p:sp>
        <p:nvSpPr>
          <p:cNvPr id="518" name="Google Shape;518;p53"/>
          <p:cNvSpPr txBox="1"/>
          <p:nvPr>
            <p:ph idx="1" type="subTitle"/>
          </p:nvPr>
        </p:nvSpPr>
        <p:spPr>
          <a:xfrm rot="-5400000">
            <a:off x="-659400" y="2500975"/>
            <a:ext cx="3936300" cy="444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IMPACT OF INFLUENCE</a:t>
            </a:r>
            <a:endParaRPr sz="2000">
              <a:solidFill>
                <a:schemeClr val="dk1"/>
              </a:solidFill>
              <a:latin typeface="Black Ops One"/>
              <a:ea typeface="Black Ops One"/>
              <a:cs typeface="Black Ops One"/>
              <a:sym typeface="Black Ops One"/>
            </a:endParaRPr>
          </a:p>
        </p:txBody>
      </p:sp>
      <p:sp>
        <p:nvSpPr>
          <p:cNvPr id="519" name="Google Shape;519;p53"/>
          <p:cNvSpPr txBox="1"/>
          <p:nvPr/>
        </p:nvSpPr>
        <p:spPr>
          <a:xfrm>
            <a:off x="1531050" y="4514150"/>
            <a:ext cx="7054500" cy="4926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lang="en" sz="2000">
                <a:solidFill>
                  <a:schemeClr val="dk1"/>
                </a:solidFill>
                <a:latin typeface="Black Ops One"/>
                <a:ea typeface="Black Ops One"/>
                <a:cs typeface="Black Ops One"/>
                <a:sym typeface="Black Ops One"/>
              </a:rPr>
              <a:t>YOUTH				ADULT			ADULT II</a:t>
            </a:r>
            <a:endParaRPr sz="2000">
              <a:solidFill>
                <a:schemeClr val="dk1"/>
              </a:solidFill>
              <a:latin typeface="Black Ops One"/>
              <a:ea typeface="Black Ops One"/>
              <a:cs typeface="Black Ops One"/>
              <a:sym typeface="Black Ops One"/>
            </a:endParaRPr>
          </a:p>
        </p:txBody>
      </p:sp>
      <p:cxnSp>
        <p:nvCxnSpPr>
          <p:cNvPr id="520" name="Google Shape;520;p53"/>
          <p:cNvCxnSpPr/>
          <p:nvPr/>
        </p:nvCxnSpPr>
        <p:spPr>
          <a:xfrm>
            <a:off x="1701550" y="978975"/>
            <a:ext cx="0" cy="3496200"/>
          </a:xfrm>
          <a:prstGeom prst="straightConnector1">
            <a:avLst/>
          </a:prstGeom>
          <a:noFill/>
          <a:ln cap="flat" cmpd="sng" w="76200">
            <a:solidFill>
              <a:schemeClr val="dk1"/>
            </a:solidFill>
            <a:prstDash val="solid"/>
            <a:round/>
            <a:headEnd len="med" w="med" type="none"/>
            <a:tailEnd len="med" w="med" type="none"/>
          </a:ln>
        </p:spPr>
      </p:cxnSp>
      <p:cxnSp>
        <p:nvCxnSpPr>
          <p:cNvPr id="521" name="Google Shape;521;p53"/>
          <p:cNvCxnSpPr/>
          <p:nvPr/>
        </p:nvCxnSpPr>
        <p:spPr>
          <a:xfrm rot="10800000">
            <a:off x="1701500" y="4475300"/>
            <a:ext cx="6689700" cy="0"/>
          </a:xfrm>
          <a:prstGeom prst="straightConnector1">
            <a:avLst/>
          </a:prstGeom>
          <a:noFill/>
          <a:ln cap="flat" cmpd="sng" w="76200">
            <a:solidFill>
              <a:schemeClr val="dk1"/>
            </a:solidFill>
            <a:prstDash val="solid"/>
            <a:round/>
            <a:headEnd len="med" w="med" type="none"/>
            <a:tailEnd len="med" w="med" type="none"/>
          </a:ln>
        </p:spPr>
      </p:cxnSp>
      <p:cxnSp>
        <p:nvCxnSpPr>
          <p:cNvPr id="522" name="Google Shape;522;p53"/>
          <p:cNvCxnSpPr/>
          <p:nvPr/>
        </p:nvCxnSpPr>
        <p:spPr>
          <a:xfrm>
            <a:off x="3884825" y="9556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523" name="Google Shape;523;p53"/>
          <p:cNvCxnSpPr/>
          <p:nvPr/>
        </p:nvCxnSpPr>
        <p:spPr>
          <a:xfrm>
            <a:off x="6181650" y="959475"/>
            <a:ext cx="23400" cy="3535200"/>
          </a:xfrm>
          <a:prstGeom prst="straightConnector1">
            <a:avLst/>
          </a:prstGeom>
          <a:noFill/>
          <a:ln cap="flat" cmpd="sng" w="9525">
            <a:solidFill>
              <a:schemeClr val="dk2"/>
            </a:solidFill>
            <a:prstDash val="solid"/>
            <a:round/>
            <a:headEnd len="med" w="med" type="none"/>
            <a:tailEnd len="med" w="med" type="none"/>
          </a:ln>
        </p:spPr>
      </p:cxnSp>
      <p:cxnSp>
        <p:nvCxnSpPr>
          <p:cNvPr id="524" name="Google Shape;524;p53"/>
          <p:cNvCxnSpPr/>
          <p:nvPr/>
        </p:nvCxnSpPr>
        <p:spPr>
          <a:xfrm flipH="1" rot="10800000">
            <a:off x="1709325" y="3170000"/>
            <a:ext cx="2198700" cy="1305300"/>
          </a:xfrm>
          <a:prstGeom prst="straightConnector1">
            <a:avLst/>
          </a:prstGeom>
          <a:noFill/>
          <a:ln cap="flat" cmpd="sng" w="38100">
            <a:solidFill>
              <a:schemeClr val="dk2"/>
            </a:solidFill>
            <a:prstDash val="solid"/>
            <a:round/>
            <a:headEnd len="med" w="med" type="none"/>
            <a:tailEnd len="med" w="med" type="none"/>
          </a:ln>
        </p:spPr>
      </p:cxnSp>
      <p:cxnSp>
        <p:nvCxnSpPr>
          <p:cNvPr id="525" name="Google Shape;525;p53"/>
          <p:cNvCxnSpPr>
            <a:endCxn id="526" idx="7"/>
          </p:cNvCxnSpPr>
          <p:nvPr/>
        </p:nvCxnSpPr>
        <p:spPr>
          <a:xfrm flipH="1" rot="10800000">
            <a:off x="3908022" y="2461866"/>
            <a:ext cx="1246800" cy="723600"/>
          </a:xfrm>
          <a:prstGeom prst="straightConnector1">
            <a:avLst/>
          </a:prstGeom>
          <a:noFill/>
          <a:ln cap="flat" cmpd="sng" w="38100">
            <a:solidFill>
              <a:schemeClr val="dk2"/>
            </a:solidFill>
            <a:prstDash val="solid"/>
            <a:round/>
            <a:headEnd len="med" w="med" type="none"/>
            <a:tailEnd len="med" w="med" type="none"/>
          </a:ln>
        </p:spPr>
      </p:cxnSp>
      <p:cxnSp>
        <p:nvCxnSpPr>
          <p:cNvPr id="527" name="Google Shape;527;p53"/>
          <p:cNvCxnSpPr/>
          <p:nvPr/>
        </p:nvCxnSpPr>
        <p:spPr>
          <a:xfrm flipH="1" rot="10800000">
            <a:off x="5154822" y="1476366"/>
            <a:ext cx="1029900" cy="985500"/>
          </a:xfrm>
          <a:prstGeom prst="straightConnector1">
            <a:avLst/>
          </a:prstGeom>
          <a:noFill/>
          <a:ln cap="flat" cmpd="sng" w="38100">
            <a:solidFill>
              <a:schemeClr val="dk2"/>
            </a:solidFill>
            <a:prstDash val="solid"/>
            <a:round/>
            <a:headEnd len="med" w="med" type="none"/>
            <a:tailEnd len="med" w="med" type="none"/>
          </a:ln>
        </p:spPr>
      </p:cxnSp>
      <p:cxnSp>
        <p:nvCxnSpPr>
          <p:cNvPr id="528" name="Google Shape;528;p53"/>
          <p:cNvCxnSpPr/>
          <p:nvPr/>
        </p:nvCxnSpPr>
        <p:spPr>
          <a:xfrm flipH="1" rot="10800000">
            <a:off x="6181647" y="489366"/>
            <a:ext cx="1844400" cy="987000"/>
          </a:xfrm>
          <a:prstGeom prst="straightConnector1">
            <a:avLst/>
          </a:prstGeom>
          <a:noFill/>
          <a:ln cap="flat" cmpd="sng" w="38100">
            <a:solidFill>
              <a:schemeClr val="dk2"/>
            </a:solidFill>
            <a:prstDash val="solid"/>
            <a:round/>
            <a:headEnd len="med" w="med" type="none"/>
            <a:tailEnd len="med" w="med" type="none"/>
          </a:ln>
        </p:spPr>
      </p:cxnSp>
      <p:cxnSp>
        <p:nvCxnSpPr>
          <p:cNvPr id="529" name="Google Shape;529;p53"/>
          <p:cNvCxnSpPr/>
          <p:nvPr/>
        </p:nvCxnSpPr>
        <p:spPr>
          <a:xfrm flipH="1" rot="10800000">
            <a:off x="5154822" y="1841466"/>
            <a:ext cx="1029900" cy="620400"/>
          </a:xfrm>
          <a:prstGeom prst="straightConnector1">
            <a:avLst/>
          </a:prstGeom>
          <a:noFill/>
          <a:ln cap="flat" cmpd="sng" w="38100">
            <a:solidFill>
              <a:schemeClr val="dk2"/>
            </a:solidFill>
            <a:prstDash val="dash"/>
            <a:round/>
            <a:headEnd len="med" w="med" type="none"/>
            <a:tailEnd len="med" w="med" type="none"/>
          </a:ln>
        </p:spPr>
      </p:cxnSp>
      <p:cxnSp>
        <p:nvCxnSpPr>
          <p:cNvPr id="530" name="Google Shape;530;p53"/>
          <p:cNvCxnSpPr/>
          <p:nvPr/>
        </p:nvCxnSpPr>
        <p:spPr>
          <a:xfrm>
            <a:off x="6181647" y="1802541"/>
            <a:ext cx="2201700" cy="2587200"/>
          </a:xfrm>
          <a:prstGeom prst="straightConnector1">
            <a:avLst/>
          </a:prstGeom>
          <a:noFill/>
          <a:ln cap="flat" cmpd="sng" w="38100">
            <a:solidFill>
              <a:schemeClr val="dk2"/>
            </a:solidFill>
            <a:prstDash val="dash"/>
            <a:round/>
            <a:headEnd len="med" w="med" type="none"/>
            <a:tailEnd len="med" w="med" type="none"/>
          </a:ln>
        </p:spPr>
      </p:cxnSp>
      <p:sp>
        <p:nvSpPr>
          <p:cNvPr id="531" name="Google Shape;531;p53"/>
          <p:cNvSpPr/>
          <p:nvPr/>
        </p:nvSpPr>
        <p:spPr>
          <a:xfrm>
            <a:off x="4995875" y="2276500"/>
            <a:ext cx="372900" cy="3729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2" name="Google Shape;532;p53"/>
          <p:cNvSpPr txBox="1"/>
          <p:nvPr/>
        </p:nvSpPr>
        <p:spPr>
          <a:xfrm>
            <a:off x="3418650" y="1825872"/>
            <a:ext cx="211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BATTLE READY</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INFLECTION POINT</a:t>
            </a:r>
            <a:endParaRPr>
              <a:solidFill>
                <a:schemeClr val="dk1"/>
              </a:solidFill>
              <a:latin typeface="Black Ops One"/>
              <a:ea typeface="Black Ops One"/>
              <a:cs typeface="Black Ops One"/>
              <a:sym typeface="Black Ops One"/>
            </a:endParaRPr>
          </a:p>
        </p:txBody>
      </p:sp>
      <p:cxnSp>
        <p:nvCxnSpPr>
          <p:cNvPr id="533" name="Google Shape;533;p53"/>
          <p:cNvCxnSpPr/>
          <p:nvPr/>
        </p:nvCxnSpPr>
        <p:spPr>
          <a:xfrm flipH="1" rot="10800000">
            <a:off x="1732625" y="1818075"/>
            <a:ext cx="3480900" cy="7800"/>
          </a:xfrm>
          <a:prstGeom prst="straightConnector1">
            <a:avLst/>
          </a:prstGeom>
          <a:noFill/>
          <a:ln cap="flat" cmpd="sng" w="9525">
            <a:solidFill>
              <a:schemeClr val="dk2"/>
            </a:solidFill>
            <a:prstDash val="dash"/>
            <a:round/>
            <a:headEnd len="med" w="med" type="none"/>
            <a:tailEnd len="med" w="med" type="none"/>
          </a:ln>
        </p:spPr>
      </p:cxnSp>
      <p:sp>
        <p:nvSpPr>
          <p:cNvPr id="534" name="Google Shape;534;p53"/>
          <p:cNvSpPr txBox="1"/>
          <p:nvPr/>
        </p:nvSpPr>
        <p:spPr>
          <a:xfrm>
            <a:off x="1732625" y="1436175"/>
            <a:ext cx="232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CEILING OF COMPLEXITY</a:t>
            </a:r>
            <a:endParaRPr sz="1200">
              <a:solidFill>
                <a:schemeClr val="dk1"/>
              </a:solidFill>
              <a:latin typeface="Black Ops One"/>
              <a:ea typeface="Black Ops One"/>
              <a:cs typeface="Black Ops One"/>
              <a:sym typeface="Black Ops One"/>
            </a:endParaRPr>
          </a:p>
        </p:txBody>
      </p:sp>
      <p:cxnSp>
        <p:nvCxnSpPr>
          <p:cNvPr id="535" name="Google Shape;535;p53"/>
          <p:cNvCxnSpPr/>
          <p:nvPr/>
        </p:nvCxnSpPr>
        <p:spPr>
          <a:xfrm>
            <a:off x="5197875" y="1623850"/>
            <a:ext cx="7800" cy="318600"/>
          </a:xfrm>
          <a:prstGeom prst="straightConnector1">
            <a:avLst/>
          </a:prstGeom>
          <a:noFill/>
          <a:ln cap="flat" cmpd="sng" w="19050">
            <a:solidFill>
              <a:schemeClr val="dk2"/>
            </a:solidFill>
            <a:prstDash val="solid"/>
            <a:round/>
            <a:headEnd len="med" w="med" type="none"/>
            <a:tailEnd len="med" w="med" type="none"/>
          </a:ln>
        </p:spPr>
      </p:cxnSp>
      <p:sp>
        <p:nvSpPr>
          <p:cNvPr id="536" name="Google Shape;536;p53"/>
          <p:cNvSpPr txBox="1"/>
          <p:nvPr/>
        </p:nvSpPr>
        <p:spPr>
          <a:xfrm>
            <a:off x="5858400" y="3118550"/>
            <a:ext cx="297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LIFE, BY</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CULTURAL DEFAULT</a:t>
            </a:r>
            <a:endParaRPr sz="1800">
              <a:solidFill>
                <a:schemeClr val="dk1"/>
              </a:solidFill>
              <a:latin typeface="Black Ops One"/>
              <a:ea typeface="Black Ops One"/>
              <a:cs typeface="Black Ops One"/>
              <a:sym typeface="Black Ops One"/>
            </a:endParaRPr>
          </a:p>
        </p:txBody>
      </p:sp>
      <p:sp>
        <p:nvSpPr>
          <p:cNvPr id="537" name="Google Shape;537;p53"/>
          <p:cNvSpPr txBox="1"/>
          <p:nvPr/>
        </p:nvSpPr>
        <p:spPr>
          <a:xfrm>
            <a:off x="5452275" y="310525"/>
            <a:ext cx="2198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LIFE, BY</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GOD’S DESIGN</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8"/>
          <p:cNvPicPr preferRelativeResize="0"/>
          <p:nvPr/>
        </p:nvPicPr>
        <p:blipFill>
          <a:blip r:embed="rId3">
            <a:alphaModFix/>
          </a:blip>
          <a:stretch>
            <a:fillRect/>
          </a:stretch>
        </p:blipFill>
        <p:spPr>
          <a:xfrm>
            <a:off x="304800" y="304800"/>
            <a:ext cx="9144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4"/>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“YOUR KINGDOM PORTFOLIO”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5"/>
          <p:cNvSpPr txBox="1"/>
          <p:nvPr>
            <p:ph type="ctrTitle"/>
          </p:nvPr>
        </p:nvSpPr>
        <p:spPr>
          <a:xfrm>
            <a:off x="496300" y="276900"/>
            <a:ext cx="8520600" cy="70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FOCUS - 3RD STRATEGIC PILLAR</a:t>
            </a:r>
            <a:endParaRPr sz="2800"/>
          </a:p>
        </p:txBody>
      </p:sp>
      <p:sp>
        <p:nvSpPr>
          <p:cNvPr id="548" name="Google Shape;548;p55"/>
          <p:cNvSpPr txBox="1"/>
          <p:nvPr>
            <p:ph idx="1" type="subTitle"/>
          </p:nvPr>
        </p:nvSpPr>
        <p:spPr>
          <a:xfrm>
            <a:off x="311700" y="1148100"/>
            <a:ext cx="6235500" cy="36147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0"/>
              </a:spcBef>
              <a:spcAft>
                <a:spcPts val="0"/>
              </a:spcAft>
              <a:buSzPts val="1700"/>
              <a:buChar char="●"/>
            </a:pPr>
            <a:r>
              <a:rPr lang="en" sz="1700"/>
              <a:t>STARVE “GOOD” FOR “GREAT”</a:t>
            </a:r>
            <a:endParaRPr sz="1700"/>
          </a:p>
          <a:p>
            <a:pPr indent="-336550" lvl="0" marL="457200" rtl="0" algn="l">
              <a:lnSpc>
                <a:spcPct val="200000"/>
              </a:lnSpc>
              <a:spcBef>
                <a:spcPts val="0"/>
              </a:spcBef>
              <a:spcAft>
                <a:spcPts val="0"/>
              </a:spcAft>
              <a:buSzPts val="1700"/>
              <a:buChar char="●"/>
            </a:pPr>
            <a:r>
              <a:rPr lang="en" sz="1700">
                <a:solidFill>
                  <a:srgbClr val="FF0000"/>
                </a:solidFill>
              </a:rPr>
              <a:t>BEST</a:t>
            </a:r>
            <a:r>
              <a:rPr lang="en" sz="1700"/>
              <a:t> IS GOD’S PURPOSE IN ME IN ACTION</a:t>
            </a:r>
            <a:endParaRPr sz="1700"/>
          </a:p>
          <a:p>
            <a:pPr indent="-336550" lvl="0" marL="457200" rtl="0" algn="l">
              <a:lnSpc>
                <a:spcPct val="200000"/>
              </a:lnSpc>
              <a:spcBef>
                <a:spcPts val="0"/>
              </a:spcBef>
              <a:spcAft>
                <a:spcPts val="0"/>
              </a:spcAft>
              <a:buSzPts val="1700"/>
              <a:buChar char="●"/>
            </a:pPr>
            <a:r>
              <a:rPr lang="en" sz="1700">
                <a:solidFill>
                  <a:schemeClr val="accent4"/>
                </a:solidFill>
              </a:rPr>
              <a:t>BETTER</a:t>
            </a:r>
            <a:r>
              <a:rPr lang="en" sz="1700"/>
              <a:t> - WATCH OUT FOR GREENER PASTURES…</a:t>
            </a:r>
            <a:endParaRPr sz="1700"/>
          </a:p>
          <a:p>
            <a:pPr indent="-336550" lvl="0" marL="457200" rtl="0" algn="l">
              <a:lnSpc>
                <a:spcPct val="200000"/>
              </a:lnSpc>
              <a:spcBef>
                <a:spcPts val="0"/>
              </a:spcBef>
              <a:spcAft>
                <a:spcPts val="0"/>
              </a:spcAft>
              <a:buSzPts val="1700"/>
              <a:buChar char="●"/>
            </a:pPr>
            <a:r>
              <a:rPr lang="en" sz="1700"/>
              <a:t>BUSY HAS ME BURY MY HEAD</a:t>
            </a:r>
            <a:endParaRPr sz="1700"/>
          </a:p>
          <a:p>
            <a:pPr indent="-336550" lvl="0" marL="457200" rtl="0" algn="l">
              <a:lnSpc>
                <a:spcPct val="200000"/>
              </a:lnSpc>
              <a:spcBef>
                <a:spcPts val="0"/>
              </a:spcBef>
              <a:spcAft>
                <a:spcPts val="0"/>
              </a:spcAft>
              <a:buSzPts val="1700"/>
              <a:buChar char="●"/>
            </a:pPr>
            <a:r>
              <a:rPr lang="en" sz="1700"/>
              <a:t>FOCUS GROWS AND SO DO YOUR “NO’S”!!</a:t>
            </a:r>
            <a:endParaRPr sz="1700"/>
          </a:p>
        </p:txBody>
      </p:sp>
      <p:sp>
        <p:nvSpPr>
          <p:cNvPr id="549" name="Google Shape;549;p55"/>
          <p:cNvSpPr/>
          <p:nvPr/>
        </p:nvSpPr>
        <p:spPr>
          <a:xfrm>
            <a:off x="5476500" y="2571750"/>
            <a:ext cx="2194500" cy="2197500"/>
          </a:xfrm>
          <a:prstGeom prst="ellipse">
            <a:avLst/>
          </a:prstGeom>
          <a:solidFill>
            <a:srgbClr val="92929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0" name="Google Shape;550;p55"/>
          <p:cNvSpPr/>
          <p:nvPr/>
        </p:nvSpPr>
        <p:spPr>
          <a:xfrm>
            <a:off x="5827650" y="2923350"/>
            <a:ext cx="1492200" cy="1494300"/>
          </a:xfrm>
          <a:prstGeom prst="ellips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1" name="Google Shape;551;p55"/>
          <p:cNvSpPr/>
          <p:nvPr/>
        </p:nvSpPr>
        <p:spPr>
          <a:xfrm>
            <a:off x="6066300" y="3162450"/>
            <a:ext cx="1014900" cy="10161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2" name="Google Shape;552;p55"/>
          <p:cNvSpPr/>
          <p:nvPr/>
        </p:nvSpPr>
        <p:spPr>
          <a:xfrm>
            <a:off x="6319950" y="3416400"/>
            <a:ext cx="507600" cy="508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553" name="Google Shape;553;p55"/>
          <p:cNvSpPr txBox="1"/>
          <p:nvPr/>
        </p:nvSpPr>
        <p:spPr>
          <a:xfrm>
            <a:off x="7319850" y="728850"/>
            <a:ext cx="1624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Black Ops One"/>
                <a:ea typeface="Black Ops One"/>
                <a:cs typeface="Black Ops One"/>
                <a:sym typeface="Black Ops One"/>
              </a:rPr>
              <a:t>BEST</a:t>
            </a:r>
            <a:r>
              <a:rPr lang="en" sz="1200">
                <a:solidFill>
                  <a:schemeClr val="dk1"/>
                </a:solidFill>
                <a:latin typeface="Black Ops One"/>
                <a:ea typeface="Black Ops One"/>
                <a:cs typeface="Black Ops One"/>
                <a:sym typeface="Black Ops One"/>
              </a:rPr>
              <a:t>- FOCUSED ON GOD’S PURPOSE IN ME.</a:t>
            </a:r>
            <a:endParaRPr sz="1200">
              <a:solidFill>
                <a:schemeClr val="dk1"/>
              </a:solidFill>
              <a:latin typeface="Black Ops One"/>
              <a:ea typeface="Black Ops One"/>
              <a:cs typeface="Black Ops One"/>
              <a:sym typeface="Black Ops One"/>
            </a:endParaRPr>
          </a:p>
        </p:txBody>
      </p:sp>
      <p:cxnSp>
        <p:nvCxnSpPr>
          <p:cNvPr id="554" name="Google Shape;554;p55"/>
          <p:cNvCxnSpPr/>
          <p:nvPr/>
        </p:nvCxnSpPr>
        <p:spPr>
          <a:xfrm flipH="1">
            <a:off x="6647575" y="1427850"/>
            <a:ext cx="746100" cy="2111700"/>
          </a:xfrm>
          <a:prstGeom prst="straightConnector1">
            <a:avLst/>
          </a:prstGeom>
          <a:noFill/>
          <a:ln cap="flat" cmpd="sng" w="19050">
            <a:solidFill>
              <a:schemeClr val="accent1"/>
            </a:solidFill>
            <a:prstDash val="solid"/>
            <a:round/>
            <a:headEnd len="med" w="med" type="none"/>
            <a:tailEnd len="med" w="med" type="triangle"/>
          </a:ln>
        </p:spPr>
      </p:cxnSp>
      <p:sp>
        <p:nvSpPr>
          <p:cNvPr id="555" name="Google Shape;555;p55"/>
          <p:cNvSpPr txBox="1"/>
          <p:nvPr/>
        </p:nvSpPr>
        <p:spPr>
          <a:xfrm>
            <a:off x="7393675" y="1657425"/>
            <a:ext cx="172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4"/>
                </a:solidFill>
                <a:latin typeface="Black Ops One"/>
                <a:ea typeface="Black Ops One"/>
                <a:cs typeface="Black Ops One"/>
                <a:sym typeface="Black Ops One"/>
              </a:rPr>
              <a:t>BETTER</a:t>
            </a:r>
            <a:r>
              <a:rPr lang="en" sz="1200">
                <a:solidFill>
                  <a:schemeClr val="dk1"/>
                </a:solidFill>
                <a:latin typeface="Black Ops One"/>
                <a:ea typeface="Black Ops One"/>
                <a:cs typeface="Black Ops One"/>
                <a:sym typeface="Black Ops One"/>
              </a:rPr>
              <a:t>- OPPORTUNITY SUCKERED</a:t>
            </a:r>
            <a:endParaRPr sz="1200">
              <a:solidFill>
                <a:schemeClr val="dk1"/>
              </a:solidFill>
              <a:latin typeface="Black Ops One"/>
              <a:ea typeface="Black Ops One"/>
              <a:cs typeface="Black Ops One"/>
              <a:sym typeface="Black Ops One"/>
            </a:endParaRPr>
          </a:p>
        </p:txBody>
      </p:sp>
      <p:cxnSp>
        <p:nvCxnSpPr>
          <p:cNvPr id="556" name="Google Shape;556;p55"/>
          <p:cNvCxnSpPr>
            <a:stCxn id="555" idx="1"/>
          </p:cNvCxnSpPr>
          <p:nvPr/>
        </p:nvCxnSpPr>
        <p:spPr>
          <a:xfrm flipH="1">
            <a:off x="6965275" y="2026875"/>
            <a:ext cx="428400" cy="1480800"/>
          </a:xfrm>
          <a:prstGeom prst="straightConnector1">
            <a:avLst/>
          </a:prstGeom>
          <a:noFill/>
          <a:ln cap="flat" cmpd="sng" w="9525">
            <a:solidFill>
              <a:schemeClr val="dk2"/>
            </a:solidFill>
            <a:prstDash val="solid"/>
            <a:round/>
            <a:headEnd len="med" w="med" type="none"/>
            <a:tailEnd len="med" w="med" type="triangle"/>
          </a:ln>
        </p:spPr>
      </p:cxnSp>
      <p:sp>
        <p:nvSpPr>
          <p:cNvPr id="557" name="Google Shape;557;p55"/>
          <p:cNvSpPr txBox="1"/>
          <p:nvPr/>
        </p:nvSpPr>
        <p:spPr>
          <a:xfrm>
            <a:off x="7405950" y="2397825"/>
            <a:ext cx="1452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GOOD- I LIKE IT AND ITS PRODUCTIVE</a:t>
            </a:r>
            <a:endParaRPr sz="1200">
              <a:solidFill>
                <a:schemeClr val="dk1"/>
              </a:solidFill>
              <a:latin typeface="Black Ops One"/>
              <a:ea typeface="Black Ops One"/>
              <a:cs typeface="Black Ops One"/>
              <a:sym typeface="Black Ops One"/>
            </a:endParaRPr>
          </a:p>
        </p:txBody>
      </p:sp>
      <p:cxnSp>
        <p:nvCxnSpPr>
          <p:cNvPr id="558" name="Google Shape;558;p55"/>
          <p:cNvCxnSpPr/>
          <p:nvPr/>
        </p:nvCxnSpPr>
        <p:spPr>
          <a:xfrm flipH="1">
            <a:off x="7081075" y="3089025"/>
            <a:ext cx="770700" cy="900600"/>
          </a:xfrm>
          <a:prstGeom prst="straightConnector1">
            <a:avLst/>
          </a:prstGeom>
          <a:noFill/>
          <a:ln cap="flat" cmpd="sng" w="9525">
            <a:solidFill>
              <a:schemeClr val="dk2"/>
            </a:solidFill>
            <a:prstDash val="solid"/>
            <a:round/>
            <a:headEnd len="med" w="med" type="none"/>
            <a:tailEnd len="med" w="med" type="triangle"/>
          </a:ln>
        </p:spPr>
      </p:cxnSp>
      <p:sp>
        <p:nvSpPr>
          <p:cNvPr id="559" name="Google Shape;559;p55"/>
          <p:cNvSpPr txBox="1"/>
          <p:nvPr/>
        </p:nvSpPr>
        <p:spPr>
          <a:xfrm>
            <a:off x="7547550" y="3989550"/>
            <a:ext cx="1169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BUSY- SOMEONE ELSE’S AGENDA</a:t>
            </a:r>
            <a:endParaRPr sz="1200">
              <a:solidFill>
                <a:schemeClr val="dk1"/>
              </a:solidFill>
              <a:latin typeface="Black Ops One"/>
              <a:ea typeface="Black Ops One"/>
              <a:cs typeface="Black Ops One"/>
              <a:sym typeface="Black Ops One"/>
            </a:endParaRPr>
          </a:p>
        </p:txBody>
      </p:sp>
      <p:cxnSp>
        <p:nvCxnSpPr>
          <p:cNvPr id="560" name="Google Shape;560;p55"/>
          <p:cNvCxnSpPr/>
          <p:nvPr/>
        </p:nvCxnSpPr>
        <p:spPr>
          <a:xfrm flipH="1">
            <a:off x="6688225" y="4417650"/>
            <a:ext cx="982500" cy="141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66" name="Google Shape;566;p5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7" name="Google Shape;567;p56"/>
          <p:cNvPicPr preferRelativeResize="0"/>
          <p:nvPr/>
        </p:nvPicPr>
        <p:blipFill>
          <a:blip r:embed="rId3">
            <a:alphaModFix/>
          </a:blip>
          <a:stretch>
            <a:fillRect/>
          </a:stretch>
        </p:blipFill>
        <p:spPr>
          <a:xfrm>
            <a:off x="0" y="109900"/>
            <a:ext cx="9144000" cy="492369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73" name="Google Shape;573;p5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74" name="Google Shape;574;p57"/>
          <p:cNvPicPr preferRelativeResize="0"/>
          <p:nvPr/>
        </p:nvPicPr>
        <p:blipFill>
          <a:blip r:embed="rId3">
            <a:alphaModFix/>
          </a:blip>
          <a:stretch>
            <a:fillRect/>
          </a:stretch>
        </p:blipFill>
        <p:spPr>
          <a:xfrm>
            <a:off x="457200" y="0"/>
            <a:ext cx="8229600"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8"/>
          <p:cNvSpPr txBox="1"/>
          <p:nvPr>
            <p:ph idx="1" type="subTitle"/>
          </p:nvPr>
        </p:nvSpPr>
        <p:spPr>
          <a:xfrm>
            <a:off x="250175" y="21754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VFR </a:t>
            </a:r>
            <a:r>
              <a:rPr i="1" lang="en" sz="4800"/>
              <a:t>vs</a:t>
            </a:r>
            <a:r>
              <a:rPr lang="en" sz="4800"/>
              <a:t>. IFR</a:t>
            </a:r>
            <a:endParaRPr sz="4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59"/>
          <p:cNvPicPr preferRelativeResize="0"/>
          <p:nvPr/>
        </p:nvPicPr>
        <p:blipFill>
          <a:blip r:embed="rId3">
            <a:alphaModFix/>
          </a:blip>
          <a:stretch>
            <a:fillRect/>
          </a:stretch>
        </p:blipFill>
        <p:spPr>
          <a:xfrm>
            <a:off x="1214156" y="5"/>
            <a:ext cx="6429375"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6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90" name="Google Shape;590;p6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91" name="Google Shape;591;p60"/>
          <p:cNvPicPr preferRelativeResize="0"/>
          <p:nvPr/>
        </p:nvPicPr>
        <p:blipFill>
          <a:blip r:embed="rId3">
            <a:alphaModFix/>
          </a:blip>
          <a:stretch>
            <a:fillRect/>
          </a:stretch>
        </p:blipFill>
        <p:spPr>
          <a:xfrm>
            <a:off x="687823" y="0"/>
            <a:ext cx="7768356" cy="51435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1"/>
          <p:cNvSpPr txBox="1"/>
          <p:nvPr>
            <p:ph idx="1" type="subTitle"/>
          </p:nvPr>
        </p:nvSpPr>
        <p:spPr>
          <a:xfrm>
            <a:off x="250175" y="21754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VFR </a:t>
            </a:r>
            <a:r>
              <a:rPr i="1" lang="en" sz="4800"/>
              <a:t>vs</a:t>
            </a:r>
            <a:r>
              <a:rPr lang="en" sz="4800"/>
              <a:t>. IFR</a:t>
            </a:r>
            <a:endParaRPr sz="4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2"/>
          <p:cNvSpPr txBox="1"/>
          <p:nvPr>
            <p:ph type="ctrTitle"/>
          </p:nvPr>
        </p:nvSpPr>
        <p:spPr>
          <a:xfrm>
            <a:off x="311700" y="315375"/>
            <a:ext cx="8520600" cy="578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000"/>
              <a:t>KINGDOM LIFE PLAN</a:t>
            </a:r>
            <a:endParaRPr sz="3000"/>
          </a:p>
        </p:txBody>
      </p:sp>
      <p:sp>
        <p:nvSpPr>
          <p:cNvPr id="602" name="Google Shape;602;p62"/>
          <p:cNvSpPr txBox="1"/>
          <p:nvPr>
            <p:ph idx="1" type="subTitle"/>
          </p:nvPr>
        </p:nvSpPr>
        <p:spPr>
          <a:xfrm>
            <a:off x="2062475" y="1406775"/>
            <a:ext cx="6769800" cy="31353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a:t>REVIEW ANNUALLY</a:t>
            </a:r>
            <a:endParaRPr/>
          </a:p>
          <a:p>
            <a:pPr indent="-406400" lvl="0" marL="457200" rtl="0" algn="l">
              <a:spcBef>
                <a:spcPts val="0"/>
              </a:spcBef>
              <a:spcAft>
                <a:spcPts val="0"/>
              </a:spcAft>
              <a:buSzPts val="2800"/>
              <a:buChar char="●"/>
            </a:pPr>
            <a:r>
              <a:rPr lang="en"/>
              <a:t>4 KEY AREAS TO REVIEW</a:t>
            </a:r>
            <a:endParaRPr/>
          </a:p>
          <a:p>
            <a:pPr indent="-406400" lvl="0" marL="914400" rtl="0" algn="l">
              <a:spcBef>
                <a:spcPts val="0"/>
              </a:spcBef>
              <a:spcAft>
                <a:spcPts val="0"/>
              </a:spcAft>
              <a:buSzPts val="2800"/>
              <a:buAutoNum type="arabicPeriod"/>
            </a:pPr>
            <a:r>
              <a:rPr lang="en"/>
              <a:t>RELATIONSHIPS</a:t>
            </a:r>
            <a:endParaRPr/>
          </a:p>
          <a:p>
            <a:pPr indent="-406400" lvl="0" marL="914400" rtl="0" algn="l">
              <a:spcBef>
                <a:spcPts val="0"/>
              </a:spcBef>
              <a:spcAft>
                <a:spcPts val="0"/>
              </a:spcAft>
              <a:buSzPts val="2800"/>
              <a:buAutoNum type="arabicPeriod"/>
            </a:pPr>
            <a:r>
              <a:rPr lang="en"/>
              <a:t>LIABILITIES</a:t>
            </a:r>
            <a:endParaRPr/>
          </a:p>
          <a:p>
            <a:pPr indent="-406400" lvl="0" marL="914400" rtl="0" algn="l">
              <a:spcBef>
                <a:spcPts val="0"/>
              </a:spcBef>
              <a:spcAft>
                <a:spcPts val="0"/>
              </a:spcAft>
              <a:buSzPts val="2800"/>
              <a:buAutoNum type="arabicPeriod"/>
            </a:pPr>
            <a:r>
              <a:rPr lang="en"/>
              <a:t>INITIATIVES</a:t>
            </a:r>
            <a:endParaRPr/>
          </a:p>
          <a:p>
            <a:pPr indent="-406400" lvl="0" marL="914400" rtl="0" algn="l">
              <a:spcBef>
                <a:spcPts val="0"/>
              </a:spcBef>
              <a:spcAft>
                <a:spcPts val="0"/>
              </a:spcAft>
              <a:buSzPts val="2800"/>
              <a:buAutoNum type="arabicPeriod"/>
            </a:pPr>
            <a:r>
              <a:rPr lang="en"/>
              <a:t>GIVING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3"/>
          <p:cNvSpPr txBox="1"/>
          <p:nvPr>
            <p:ph type="ctrTitle"/>
          </p:nvPr>
        </p:nvSpPr>
        <p:spPr>
          <a:xfrm>
            <a:off x="311700" y="744575"/>
            <a:ext cx="8520600" cy="733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u="sng"/>
              <a:t>RELATIONSHIPS - </a:t>
            </a:r>
            <a:r>
              <a:rPr i="1" lang="en" sz="3000" u="sng"/>
              <a:t>IN THE NEXT SEASON</a:t>
            </a:r>
            <a:endParaRPr i="1" sz="3000" u="sng"/>
          </a:p>
        </p:txBody>
      </p:sp>
      <p:sp>
        <p:nvSpPr>
          <p:cNvPr id="608" name="Google Shape;608;p63"/>
          <p:cNvSpPr txBox="1"/>
          <p:nvPr>
            <p:ph idx="1" type="subTitle"/>
          </p:nvPr>
        </p:nvSpPr>
        <p:spPr>
          <a:xfrm>
            <a:off x="311650" y="1740575"/>
            <a:ext cx="8520600" cy="293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595959"/>
                </a:solidFill>
              </a:rPr>
              <a:t>GOD, WHO ARE THE…</a:t>
            </a:r>
            <a:endParaRPr sz="2000">
              <a:solidFill>
                <a:srgbClr val="595959"/>
              </a:solidFill>
            </a:endParaRPr>
          </a:p>
          <a:p>
            <a:pPr indent="-355600" lvl="0" marL="914400" rtl="0" algn="l">
              <a:spcBef>
                <a:spcPts val="0"/>
              </a:spcBef>
              <a:spcAft>
                <a:spcPts val="0"/>
              </a:spcAft>
              <a:buSzPts val="2000"/>
              <a:buChar char="●"/>
            </a:pPr>
            <a:r>
              <a:rPr lang="en" sz="2000"/>
              <a:t>CHRISTIANS I SHOULD FOCUS ON TO LEAD/COACH/GUIDE?</a:t>
            </a:r>
            <a:endParaRPr sz="2000"/>
          </a:p>
          <a:p>
            <a:pPr indent="-355600" lvl="0" marL="914400" rtl="0" algn="l">
              <a:spcBef>
                <a:spcPts val="0"/>
              </a:spcBef>
              <a:spcAft>
                <a:spcPts val="0"/>
              </a:spcAft>
              <a:buSzPts val="2000"/>
              <a:buChar char="●"/>
            </a:pPr>
            <a:r>
              <a:rPr lang="en" sz="2000"/>
              <a:t>PRE-CHRISTIANS I SHOULD GUIDE TOWARDS YOU?</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solidFill>
                  <a:srgbClr val="595959"/>
                </a:solidFill>
              </a:rPr>
              <a:t>FOR EACH, WHAT IS MY ROLE:</a:t>
            </a:r>
            <a:endParaRPr sz="2000">
              <a:solidFill>
                <a:srgbClr val="595959"/>
              </a:solidFill>
            </a:endParaRPr>
          </a:p>
          <a:p>
            <a:pPr indent="-355600" lvl="0" marL="914400" rtl="0" algn="l">
              <a:spcBef>
                <a:spcPts val="0"/>
              </a:spcBef>
              <a:spcAft>
                <a:spcPts val="0"/>
              </a:spcAft>
              <a:buSzPts val="2000"/>
              <a:buChar char="●"/>
            </a:pPr>
            <a:r>
              <a:rPr lang="en" sz="2000"/>
              <a:t>TILL, PLANT, WATER, HARVEST, PROTECT, GROW MORE?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solidFill>
                  <a:srgbClr val="595959"/>
                </a:solidFill>
              </a:rPr>
              <a:t>WHAT’S MY NEXT STEP WITH EACH PERSON?</a:t>
            </a:r>
            <a:endParaRPr sz="2000">
              <a:solidFill>
                <a:srgbClr val="59595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6" name="Google Shape;86;p19"/>
          <p:cNvSpPr/>
          <p:nvPr/>
        </p:nvSpPr>
        <p:spPr>
          <a:xfrm>
            <a:off x="6163050" y="4421100"/>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FAITH</a:t>
            </a:r>
            <a:endParaRPr>
              <a:latin typeface="Black Ops One"/>
              <a:ea typeface="Black Ops One"/>
              <a:cs typeface="Black Ops One"/>
              <a:sym typeface="Black Ops One"/>
            </a:endParaRPr>
          </a:p>
        </p:txBody>
      </p:sp>
      <p:sp>
        <p:nvSpPr>
          <p:cNvPr id="87" name="Google Shape;87;p19"/>
          <p:cNvSpPr/>
          <p:nvPr/>
        </p:nvSpPr>
        <p:spPr>
          <a:xfrm>
            <a:off x="604575" y="384647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FAMILY</a:t>
            </a:r>
            <a:endParaRPr>
              <a:latin typeface="Black Ops One"/>
              <a:ea typeface="Black Ops One"/>
              <a:cs typeface="Black Ops One"/>
              <a:sym typeface="Black Ops One"/>
            </a:endParaRPr>
          </a:p>
        </p:txBody>
      </p:sp>
      <p:sp>
        <p:nvSpPr>
          <p:cNvPr id="88" name="Google Shape;88;p19"/>
          <p:cNvSpPr/>
          <p:nvPr/>
        </p:nvSpPr>
        <p:spPr>
          <a:xfrm>
            <a:off x="6163050" y="158102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89" name="Google Shape;89;p19"/>
          <p:cNvSpPr/>
          <p:nvPr/>
        </p:nvSpPr>
        <p:spPr>
          <a:xfrm>
            <a:off x="6163050" y="3154600"/>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WORK</a:t>
            </a:r>
            <a:endParaRPr>
              <a:latin typeface="Black Ops One"/>
              <a:ea typeface="Black Ops One"/>
              <a:cs typeface="Black Ops One"/>
              <a:sym typeface="Black Ops One"/>
            </a:endParaRPr>
          </a:p>
        </p:txBody>
      </p:sp>
      <p:sp>
        <p:nvSpPr>
          <p:cNvPr id="90" name="Google Shape;90;p19"/>
          <p:cNvSpPr/>
          <p:nvPr/>
        </p:nvSpPr>
        <p:spPr>
          <a:xfrm>
            <a:off x="604575" y="238567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91" name="Google Shape;91;p19"/>
          <p:cNvSpPr/>
          <p:nvPr/>
        </p:nvSpPr>
        <p:spPr>
          <a:xfrm flipH="1">
            <a:off x="2711975" y="3923475"/>
            <a:ext cx="39969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9"/>
          <p:cNvSpPr/>
          <p:nvPr/>
        </p:nvSpPr>
        <p:spPr>
          <a:xfrm>
            <a:off x="2015200" y="3312050"/>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9"/>
          <p:cNvSpPr/>
          <p:nvPr/>
        </p:nvSpPr>
        <p:spPr>
          <a:xfrm flipH="1">
            <a:off x="2762350" y="2555025"/>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9"/>
          <p:cNvSpPr/>
          <p:nvPr/>
        </p:nvSpPr>
        <p:spPr>
          <a:xfrm>
            <a:off x="2015200" y="1852225"/>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9"/>
          <p:cNvSpPr/>
          <p:nvPr/>
        </p:nvSpPr>
        <p:spPr>
          <a:xfrm>
            <a:off x="604575" y="101772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96" name="Google Shape;96;p19"/>
          <p:cNvSpPr/>
          <p:nvPr/>
        </p:nvSpPr>
        <p:spPr>
          <a:xfrm flipH="1">
            <a:off x="2711975" y="1107525"/>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9"/>
          <p:cNvSpPr/>
          <p:nvPr/>
        </p:nvSpPr>
        <p:spPr>
          <a:xfrm>
            <a:off x="6163050" y="19457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SIGNIFICANCE</a:t>
            </a:r>
            <a:endParaRPr>
              <a:latin typeface="Black Ops One"/>
              <a:ea typeface="Black Ops One"/>
              <a:cs typeface="Black Ops One"/>
              <a:sym typeface="Black Ops One"/>
            </a:endParaRPr>
          </a:p>
        </p:txBody>
      </p:sp>
      <p:sp>
        <p:nvSpPr>
          <p:cNvPr id="98" name="Google Shape;98;p19"/>
          <p:cNvSpPr/>
          <p:nvPr/>
        </p:nvSpPr>
        <p:spPr>
          <a:xfrm>
            <a:off x="1974475" y="505775"/>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9"/>
          <p:cNvSpPr/>
          <p:nvPr/>
        </p:nvSpPr>
        <p:spPr>
          <a:xfrm>
            <a:off x="311700" y="1040950"/>
            <a:ext cx="8059800" cy="209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66666"/>
              </a:solidFill>
              <a:latin typeface="Black Ops One"/>
              <a:ea typeface="Black Ops One"/>
              <a:cs typeface="Black Ops One"/>
              <a:sym typeface="Black Ops One"/>
            </a:endParaRPr>
          </a:p>
        </p:txBody>
      </p:sp>
      <p:sp>
        <p:nvSpPr>
          <p:cNvPr id="100" name="Google Shape;100;p19"/>
          <p:cNvSpPr/>
          <p:nvPr/>
        </p:nvSpPr>
        <p:spPr>
          <a:xfrm>
            <a:off x="545800" y="230342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01" name="Google Shape;101;p19"/>
          <p:cNvSpPr/>
          <p:nvPr/>
        </p:nvSpPr>
        <p:spPr>
          <a:xfrm>
            <a:off x="6163050" y="158102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02" name="Google Shape;102;p19"/>
          <p:cNvSpPr/>
          <p:nvPr/>
        </p:nvSpPr>
        <p:spPr>
          <a:xfrm>
            <a:off x="604575" y="107377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03" name="Google Shape;103;p19"/>
          <p:cNvSpPr/>
          <p:nvPr/>
        </p:nvSpPr>
        <p:spPr>
          <a:xfrm flipH="1">
            <a:off x="2670375" y="2629475"/>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9"/>
          <p:cNvSpPr/>
          <p:nvPr/>
        </p:nvSpPr>
        <p:spPr>
          <a:xfrm>
            <a:off x="2015200" y="1824200"/>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9"/>
          <p:cNvSpPr/>
          <p:nvPr/>
        </p:nvSpPr>
        <p:spPr>
          <a:xfrm flipH="1">
            <a:off x="2711975" y="1107513"/>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9"/>
          <p:cNvSpPr txBox="1"/>
          <p:nvPr/>
        </p:nvSpPr>
        <p:spPr>
          <a:xfrm rot="-1790642">
            <a:off x="2417031" y="1824421"/>
            <a:ext cx="3849163" cy="478415"/>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Black Ops One"/>
                <a:ea typeface="Black Ops One"/>
                <a:cs typeface="Black Ops One"/>
                <a:sym typeface="Black Ops One"/>
              </a:rPr>
              <a:t>BATTLE READY</a:t>
            </a:r>
            <a:endParaRPr sz="3600">
              <a:solidFill>
                <a:schemeClr val="dk2"/>
              </a:solidFill>
              <a:latin typeface="Black Ops One"/>
              <a:ea typeface="Black Ops One"/>
              <a:cs typeface="Black Ops One"/>
              <a:sym typeface="Black Ops One"/>
            </a:endParaRPr>
          </a:p>
        </p:txBody>
      </p:sp>
      <p:sp>
        <p:nvSpPr>
          <p:cNvPr id="107" name="Google Shape;107;p19"/>
          <p:cNvSpPr txBox="1"/>
          <p:nvPr/>
        </p:nvSpPr>
        <p:spPr>
          <a:xfrm>
            <a:off x="223625" y="166725"/>
            <a:ext cx="202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THE FOUNDERS</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CLASS</a:t>
            </a:r>
            <a:endParaRPr sz="1800">
              <a:solidFill>
                <a:schemeClr val="dk1"/>
              </a:solidFill>
              <a:latin typeface="Black Ops One"/>
              <a:ea typeface="Black Ops One"/>
              <a:cs typeface="Black Ops One"/>
              <a:sym typeface="Black Ops One"/>
            </a:endParaRPr>
          </a:p>
        </p:txBody>
      </p:sp>
      <p:sp>
        <p:nvSpPr>
          <p:cNvPr id="108" name="Google Shape;108;p19"/>
          <p:cNvSpPr txBox="1"/>
          <p:nvPr/>
        </p:nvSpPr>
        <p:spPr>
          <a:xfrm>
            <a:off x="3294725" y="307300"/>
            <a:ext cx="2505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FF0000"/>
                </a:solidFill>
                <a:latin typeface="Black Ops One"/>
                <a:ea typeface="Black Ops One"/>
                <a:cs typeface="Black Ops One"/>
                <a:sym typeface="Black Ops One"/>
              </a:rPr>
              <a:t>LIFE MISSION</a:t>
            </a:r>
            <a:endParaRPr sz="2300">
              <a:solidFill>
                <a:srgbClr val="FF0000"/>
              </a:solidFill>
              <a:latin typeface="Black Ops One"/>
              <a:ea typeface="Black Ops One"/>
              <a:cs typeface="Black Ops One"/>
              <a:sym typeface="Black Ops One"/>
            </a:endParaRPr>
          </a:p>
        </p:txBody>
      </p:sp>
      <p:sp>
        <p:nvSpPr>
          <p:cNvPr id="109" name="Google Shape;109;p19"/>
          <p:cNvSpPr txBox="1"/>
          <p:nvPr/>
        </p:nvSpPr>
        <p:spPr>
          <a:xfrm>
            <a:off x="3398100" y="3703900"/>
            <a:ext cx="1887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dk2"/>
                </a:solidFill>
                <a:latin typeface="Black Ops One"/>
                <a:ea typeface="Black Ops One"/>
                <a:cs typeface="Black Ops One"/>
                <a:sym typeface="Black Ops One"/>
              </a:rPr>
              <a:t>CHURCH</a:t>
            </a:r>
            <a:endParaRPr sz="2700">
              <a:solidFill>
                <a:schemeClr val="dk2"/>
              </a:solidFill>
              <a:latin typeface="Black Ops One"/>
              <a:ea typeface="Black Ops One"/>
              <a:cs typeface="Black Ops One"/>
              <a:sym typeface="Black Ops On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4"/>
          <p:cNvSpPr txBox="1"/>
          <p:nvPr>
            <p:ph type="ctrTitle"/>
          </p:nvPr>
        </p:nvSpPr>
        <p:spPr>
          <a:xfrm>
            <a:off x="311700" y="744575"/>
            <a:ext cx="8520600" cy="650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u="sng"/>
              <a:t>LIABILITIES -</a:t>
            </a:r>
            <a:r>
              <a:rPr i="1" lang="en" sz="3000" u="sng"/>
              <a:t> IN THE NEXT SEASON</a:t>
            </a:r>
            <a:r>
              <a:rPr lang="en" sz="3000" u="sng"/>
              <a:t> </a:t>
            </a:r>
            <a:endParaRPr sz="3000" u="sng"/>
          </a:p>
        </p:txBody>
      </p:sp>
      <p:sp>
        <p:nvSpPr>
          <p:cNvPr id="614" name="Google Shape;614;p64"/>
          <p:cNvSpPr txBox="1"/>
          <p:nvPr>
            <p:ph idx="1" type="subTitle"/>
          </p:nvPr>
        </p:nvSpPr>
        <p:spPr>
          <a:xfrm>
            <a:off x="311700" y="1919400"/>
            <a:ext cx="8520600" cy="2706300"/>
          </a:xfrm>
          <a:prstGeom prst="rect">
            <a:avLst/>
          </a:prstGeom>
        </p:spPr>
        <p:txBody>
          <a:bodyPr anchorCtr="0" anchor="t" bIns="91425" lIns="91425" spcFirstLastPara="1" rIns="91425" wrap="square" tIns="91425">
            <a:normAutofit/>
          </a:bodyPr>
          <a:lstStyle/>
          <a:p>
            <a:pPr indent="-361950" lvl="0" marL="914400" rtl="0" algn="l">
              <a:spcBef>
                <a:spcPts val="0"/>
              </a:spcBef>
              <a:spcAft>
                <a:spcPts val="0"/>
              </a:spcAft>
              <a:buSzPts val="2100"/>
              <a:buChar char="●"/>
            </a:pPr>
            <a:r>
              <a:rPr lang="en" sz="2100"/>
              <a:t>TO WHOM DO I HAVE A DEBT OF DUTY?</a:t>
            </a:r>
            <a:endParaRPr sz="2100"/>
          </a:p>
          <a:p>
            <a:pPr indent="-361950" lvl="0" marL="914400" rtl="0" algn="l">
              <a:spcBef>
                <a:spcPts val="0"/>
              </a:spcBef>
              <a:spcAft>
                <a:spcPts val="0"/>
              </a:spcAft>
              <a:buSzPts val="2100"/>
              <a:buChar char="●"/>
            </a:pPr>
            <a:r>
              <a:rPr lang="en" sz="2100"/>
              <a:t>WHAT “GOOD” COMMITMENTS HAVE AN END NEEDED?</a:t>
            </a:r>
            <a:endParaRPr sz="2100"/>
          </a:p>
          <a:p>
            <a:pPr indent="-361950" lvl="0" marL="914400" rtl="0" algn="l">
              <a:spcBef>
                <a:spcPts val="0"/>
              </a:spcBef>
              <a:spcAft>
                <a:spcPts val="0"/>
              </a:spcAft>
              <a:buSzPts val="2100"/>
              <a:buChar char="●"/>
            </a:pPr>
            <a:r>
              <a:rPr lang="en" sz="2100"/>
              <a:t>WHAT IS THE DATE THIS DEBT WILL BE COMPLETED OR IS IT ONGOING?</a:t>
            </a:r>
            <a:endParaRPr sz="2100"/>
          </a:p>
          <a:p>
            <a:pPr indent="-361950" lvl="0" marL="914400" rtl="0" algn="l">
              <a:spcBef>
                <a:spcPts val="0"/>
              </a:spcBef>
              <a:spcAft>
                <a:spcPts val="0"/>
              </a:spcAft>
              <a:buSzPts val="2100"/>
              <a:buChar char="●"/>
            </a:pPr>
            <a:r>
              <a:rPr lang="en" sz="2100"/>
              <a:t>WHAT’S MY NEXT STEP FOR EACH PERSON?</a:t>
            </a:r>
            <a:endParaRPr sz="21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65"/>
          <p:cNvSpPr txBox="1"/>
          <p:nvPr>
            <p:ph type="ctrTitle"/>
          </p:nvPr>
        </p:nvSpPr>
        <p:spPr>
          <a:xfrm>
            <a:off x="311700" y="744575"/>
            <a:ext cx="8520600" cy="55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000" u="sng"/>
              <a:t>INITIATIVES - </a:t>
            </a:r>
            <a:r>
              <a:rPr i="1" lang="en" sz="3000" u="sng"/>
              <a:t>IN THE NEXT SEASON</a:t>
            </a:r>
            <a:r>
              <a:rPr lang="en" sz="3000" u="sng"/>
              <a:t> </a:t>
            </a:r>
            <a:endParaRPr sz="3000" u="sng"/>
          </a:p>
        </p:txBody>
      </p:sp>
      <p:sp>
        <p:nvSpPr>
          <p:cNvPr id="620" name="Google Shape;620;p65"/>
          <p:cNvSpPr txBox="1"/>
          <p:nvPr>
            <p:ph idx="1" type="subTitle"/>
          </p:nvPr>
        </p:nvSpPr>
        <p:spPr>
          <a:xfrm>
            <a:off x="311700" y="1537900"/>
            <a:ext cx="8520600" cy="2980500"/>
          </a:xfrm>
          <a:prstGeom prst="rect">
            <a:avLst/>
          </a:prstGeom>
        </p:spPr>
        <p:txBody>
          <a:bodyPr anchorCtr="0" anchor="t" bIns="91425" lIns="91425" spcFirstLastPara="1" rIns="91425" wrap="square" tIns="91425">
            <a:normAutofit lnSpcReduction="10000"/>
          </a:bodyPr>
          <a:lstStyle/>
          <a:p>
            <a:pPr indent="0" lvl="0" marL="0" rtl="0" algn="l">
              <a:lnSpc>
                <a:spcPct val="80000"/>
              </a:lnSpc>
              <a:spcBef>
                <a:spcPts val="0"/>
              </a:spcBef>
              <a:spcAft>
                <a:spcPts val="0"/>
              </a:spcAft>
              <a:buNone/>
            </a:pPr>
            <a:r>
              <a:rPr lang="en" sz="2400">
                <a:solidFill>
                  <a:srgbClr val="595959"/>
                </a:solidFill>
              </a:rPr>
              <a:t>WHAT KINGDOM INITIATIVE AM I COMMITTED TO?</a:t>
            </a:r>
            <a:endParaRPr sz="2400">
              <a:solidFill>
                <a:srgbClr val="595959"/>
              </a:solidFill>
            </a:endParaRPr>
          </a:p>
          <a:p>
            <a:pPr indent="0" lvl="0" marL="0" rtl="0" algn="l">
              <a:lnSpc>
                <a:spcPct val="80000"/>
              </a:lnSpc>
              <a:spcBef>
                <a:spcPts val="0"/>
              </a:spcBef>
              <a:spcAft>
                <a:spcPts val="0"/>
              </a:spcAft>
              <a:buNone/>
            </a:pPr>
            <a:r>
              <a:t/>
            </a:r>
            <a:endParaRPr sz="2400"/>
          </a:p>
          <a:p>
            <a:pPr indent="0" lvl="0" marL="0" rtl="0" algn="l">
              <a:lnSpc>
                <a:spcPct val="80000"/>
              </a:lnSpc>
              <a:spcBef>
                <a:spcPts val="0"/>
              </a:spcBef>
              <a:spcAft>
                <a:spcPts val="0"/>
              </a:spcAft>
              <a:buNone/>
            </a:pPr>
            <a:r>
              <a:rPr lang="en" sz="2400"/>
              <a:t>		LOVE GOD, LOVE PEOPLE, MAKE FOLLOWERS</a:t>
            </a:r>
            <a:endParaRPr sz="2400"/>
          </a:p>
          <a:p>
            <a:pPr indent="0" lvl="0" marL="0" rtl="0" algn="l">
              <a:lnSpc>
                <a:spcPct val="80000"/>
              </a:lnSpc>
              <a:spcBef>
                <a:spcPts val="0"/>
              </a:spcBef>
              <a:spcAft>
                <a:spcPts val="0"/>
              </a:spcAft>
              <a:buNone/>
            </a:pPr>
            <a:r>
              <a:t/>
            </a:r>
            <a:endParaRPr sz="2400"/>
          </a:p>
          <a:p>
            <a:pPr indent="0" lvl="0" marL="0" rtl="0" algn="l">
              <a:lnSpc>
                <a:spcPct val="80000"/>
              </a:lnSpc>
              <a:spcBef>
                <a:spcPts val="0"/>
              </a:spcBef>
              <a:spcAft>
                <a:spcPts val="0"/>
              </a:spcAft>
              <a:buNone/>
            </a:pPr>
            <a:r>
              <a:rPr lang="en" sz="2400">
                <a:solidFill>
                  <a:srgbClr val="FF0000"/>
                </a:solidFill>
              </a:rPr>
              <a:t>SCORE EACH ON A 1 TO 10:</a:t>
            </a:r>
            <a:endParaRPr sz="2400">
              <a:solidFill>
                <a:srgbClr val="FF0000"/>
              </a:solidFill>
            </a:endParaRPr>
          </a:p>
          <a:p>
            <a:pPr indent="-381000" lvl="0" marL="914400" rtl="0" algn="l">
              <a:lnSpc>
                <a:spcPct val="150000"/>
              </a:lnSpc>
              <a:spcBef>
                <a:spcPts val="0"/>
              </a:spcBef>
              <a:spcAft>
                <a:spcPts val="0"/>
              </a:spcAft>
              <a:buSzPts val="2400"/>
              <a:buChar char="●"/>
            </a:pPr>
            <a:r>
              <a:rPr lang="en" sz="2400"/>
              <a:t>K: </a:t>
            </a:r>
            <a:r>
              <a:rPr i="1" lang="en" sz="2400"/>
              <a:t>IT’S GOT GOD’S HEART</a:t>
            </a:r>
            <a:endParaRPr i="1" sz="2400"/>
          </a:p>
          <a:p>
            <a:pPr indent="-381000" lvl="0" marL="914400" rtl="0" algn="l">
              <a:lnSpc>
                <a:spcPct val="150000"/>
              </a:lnSpc>
              <a:spcBef>
                <a:spcPts val="0"/>
              </a:spcBef>
              <a:spcAft>
                <a:spcPts val="0"/>
              </a:spcAft>
              <a:buSzPts val="2400"/>
              <a:buChar char="●"/>
            </a:pPr>
            <a:r>
              <a:rPr lang="en" sz="2400"/>
              <a:t>   :</a:t>
            </a:r>
            <a:r>
              <a:rPr i="1" lang="en" sz="2400"/>
              <a:t> IT’S MY PASSION</a:t>
            </a:r>
            <a:endParaRPr i="1" sz="2400"/>
          </a:p>
          <a:p>
            <a:pPr indent="-381000" lvl="0" marL="914400" rtl="0" algn="l">
              <a:lnSpc>
                <a:spcPct val="150000"/>
              </a:lnSpc>
              <a:spcBef>
                <a:spcPts val="0"/>
              </a:spcBef>
              <a:spcAft>
                <a:spcPts val="0"/>
              </a:spcAft>
              <a:buSzPts val="2400"/>
              <a:buChar char="●"/>
            </a:pPr>
            <a:r>
              <a:rPr lang="en" sz="2400"/>
              <a:t>ME: </a:t>
            </a:r>
            <a:r>
              <a:rPr i="1" lang="en" sz="2400"/>
              <a:t>IT USES THE BEST OF ME</a:t>
            </a:r>
            <a:endParaRPr i="1" sz="2400"/>
          </a:p>
        </p:txBody>
      </p:sp>
      <p:sp>
        <p:nvSpPr>
          <p:cNvPr id="621" name="Google Shape;621;p65"/>
          <p:cNvSpPr/>
          <p:nvPr/>
        </p:nvSpPr>
        <p:spPr>
          <a:xfrm>
            <a:off x="1227925" y="3493125"/>
            <a:ext cx="308700" cy="3099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6"/>
          <p:cNvSpPr txBox="1"/>
          <p:nvPr>
            <p:ph type="ctrTitle"/>
          </p:nvPr>
        </p:nvSpPr>
        <p:spPr>
          <a:xfrm>
            <a:off x="311700" y="565750"/>
            <a:ext cx="8520600" cy="67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u="sng"/>
              <a:t>GIVING -</a:t>
            </a:r>
            <a:r>
              <a:rPr i="1" lang="en" sz="3000" u="sng"/>
              <a:t> IN THE NEXT SEASON</a:t>
            </a:r>
            <a:endParaRPr i="1" sz="3000" u="sng"/>
          </a:p>
        </p:txBody>
      </p:sp>
      <p:sp>
        <p:nvSpPr>
          <p:cNvPr id="627" name="Google Shape;627;p66"/>
          <p:cNvSpPr txBox="1"/>
          <p:nvPr>
            <p:ph idx="1" type="subTitle"/>
          </p:nvPr>
        </p:nvSpPr>
        <p:spPr>
          <a:xfrm>
            <a:off x="311700" y="1466375"/>
            <a:ext cx="8520600" cy="3207000"/>
          </a:xfrm>
          <a:prstGeom prst="rect">
            <a:avLst/>
          </a:prstGeom>
        </p:spPr>
        <p:txBody>
          <a:bodyPr anchorCtr="0" anchor="t" bIns="91425" lIns="91425" spcFirstLastPara="1" rIns="91425" wrap="square" tIns="91425">
            <a:normAutofit fontScale="92500" lnSpcReduction="20000"/>
          </a:bodyPr>
          <a:lstStyle/>
          <a:p>
            <a:pPr indent="-381317" lvl="0" marL="914400" rtl="0" algn="l">
              <a:lnSpc>
                <a:spcPct val="150000"/>
              </a:lnSpc>
              <a:spcBef>
                <a:spcPts val="0"/>
              </a:spcBef>
              <a:spcAft>
                <a:spcPts val="0"/>
              </a:spcAft>
              <a:buClr>
                <a:srgbClr val="595959"/>
              </a:buClr>
              <a:buSzPct val="100000"/>
              <a:buChar char="●"/>
            </a:pPr>
            <a:r>
              <a:rPr lang="en" sz="2600">
                <a:solidFill>
                  <a:srgbClr val="595959"/>
                </a:solidFill>
              </a:rPr>
              <a:t>LIFETIME GIVING GOAL:</a:t>
            </a:r>
            <a:endParaRPr sz="2600">
              <a:solidFill>
                <a:srgbClr val="595959"/>
              </a:solidFill>
            </a:endParaRPr>
          </a:p>
          <a:p>
            <a:pPr indent="-381317" lvl="0" marL="914400" rtl="0" algn="l">
              <a:lnSpc>
                <a:spcPct val="150000"/>
              </a:lnSpc>
              <a:spcBef>
                <a:spcPts val="0"/>
              </a:spcBef>
              <a:spcAft>
                <a:spcPts val="0"/>
              </a:spcAft>
              <a:buClr>
                <a:srgbClr val="595959"/>
              </a:buClr>
              <a:buSzPct val="100000"/>
              <a:buChar char="●"/>
            </a:pPr>
            <a:r>
              <a:rPr lang="en" sz="2600">
                <a:solidFill>
                  <a:srgbClr val="595959"/>
                </a:solidFill>
              </a:rPr>
              <a:t>LAST YEAR GIVING AMOUNT:</a:t>
            </a:r>
            <a:endParaRPr sz="2600">
              <a:solidFill>
                <a:srgbClr val="595959"/>
              </a:solidFill>
            </a:endParaRPr>
          </a:p>
          <a:p>
            <a:pPr indent="-381317" lvl="0" marL="914400" rtl="0" algn="l">
              <a:lnSpc>
                <a:spcPct val="150000"/>
              </a:lnSpc>
              <a:spcBef>
                <a:spcPts val="0"/>
              </a:spcBef>
              <a:spcAft>
                <a:spcPts val="0"/>
              </a:spcAft>
              <a:buClr>
                <a:srgbClr val="595959"/>
              </a:buClr>
              <a:buSzPct val="100000"/>
              <a:buChar char="●"/>
            </a:pPr>
            <a:r>
              <a:rPr lang="en" sz="2600">
                <a:solidFill>
                  <a:srgbClr val="595959"/>
                </a:solidFill>
              </a:rPr>
              <a:t>THIS YEAR GIVING TARGET (% AND OR $):</a:t>
            </a:r>
            <a:endParaRPr sz="2600">
              <a:solidFill>
                <a:srgbClr val="595959"/>
              </a:solidFill>
            </a:endParaRPr>
          </a:p>
          <a:p>
            <a:pPr indent="-381317" lvl="0" marL="914400" rtl="0" algn="l">
              <a:lnSpc>
                <a:spcPct val="150000"/>
              </a:lnSpc>
              <a:spcBef>
                <a:spcPts val="0"/>
              </a:spcBef>
              <a:spcAft>
                <a:spcPts val="0"/>
              </a:spcAft>
              <a:buClr>
                <a:srgbClr val="595959"/>
              </a:buClr>
              <a:buSzPct val="100000"/>
              <a:buChar char="●"/>
            </a:pPr>
            <a:r>
              <a:rPr lang="en" sz="2600">
                <a:solidFill>
                  <a:srgbClr val="595959"/>
                </a:solidFill>
              </a:rPr>
              <a:t>TARGETS:</a:t>
            </a:r>
            <a:endParaRPr sz="2600">
              <a:solidFill>
                <a:srgbClr val="595959"/>
              </a:solidFill>
            </a:endParaRPr>
          </a:p>
          <a:p>
            <a:pPr indent="457200" lvl="0" marL="457200" rtl="0" algn="l">
              <a:lnSpc>
                <a:spcPct val="150000"/>
              </a:lnSpc>
              <a:spcBef>
                <a:spcPts val="0"/>
              </a:spcBef>
              <a:spcAft>
                <a:spcPts val="0"/>
              </a:spcAft>
              <a:buNone/>
            </a:pPr>
            <a:r>
              <a:rPr lang="en" sz="1900"/>
              <a:t>-POOR		-DUTY		-LEADERSHIP		-DISCIPLESHIP</a:t>
            </a:r>
            <a:endParaRPr sz="1900"/>
          </a:p>
          <a:p>
            <a:pPr indent="457200" lvl="0" marL="0" rtl="0" algn="l">
              <a:lnSpc>
                <a:spcPct val="150000"/>
              </a:lnSpc>
              <a:spcBef>
                <a:spcPts val="0"/>
              </a:spcBef>
              <a:spcAft>
                <a:spcPts val="0"/>
              </a:spcAft>
              <a:buNone/>
            </a:pPr>
            <a:r>
              <a:rPr lang="en" sz="1900"/>
              <a:t>      	-EVANGELISM		-MY CALLING		-OTHER</a:t>
            </a:r>
            <a:endParaRPr sz="1900"/>
          </a:p>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7"/>
          <p:cNvSpPr txBox="1"/>
          <p:nvPr>
            <p:ph type="ctrTitle"/>
          </p:nvPr>
        </p:nvSpPr>
        <p:spPr>
          <a:xfrm>
            <a:off x="311700" y="1012650"/>
            <a:ext cx="8520600" cy="116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t>LIFEMISSION:</a:t>
            </a:r>
            <a:endParaRPr sz="3600"/>
          </a:p>
        </p:txBody>
      </p:sp>
      <p:sp>
        <p:nvSpPr>
          <p:cNvPr id="633" name="Google Shape;633;p67"/>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solidFill>
                  <a:srgbClr val="595959"/>
                </a:solidFill>
              </a:rPr>
              <a:t>CHOOSE YOUR ROUTE</a:t>
            </a:r>
            <a:endParaRPr sz="3600">
              <a:solidFill>
                <a:srgbClr val="59595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8"/>
          <p:cNvSpPr txBox="1"/>
          <p:nvPr>
            <p:ph idx="1" type="body"/>
          </p:nvPr>
        </p:nvSpPr>
        <p:spPr>
          <a:xfrm>
            <a:off x="311700" y="0"/>
            <a:ext cx="8520600" cy="51435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i="1" lang="en" sz="3600">
                <a:solidFill>
                  <a:srgbClr val="595959"/>
                </a:solidFill>
              </a:rPr>
              <a:t>FOUND IT, FIND IT, FUND IT</a:t>
            </a:r>
            <a:endParaRPr i="1" sz="3600">
              <a:solidFill>
                <a:srgbClr val="59595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u="sng"/>
              <a:t>FOUND IT</a:t>
            </a:r>
            <a:endParaRPr sz="3020" u="sng"/>
          </a:p>
        </p:txBody>
      </p:sp>
      <p:sp>
        <p:nvSpPr>
          <p:cNvPr id="644" name="Google Shape;644;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1828800" rtl="0" algn="l">
              <a:lnSpc>
                <a:spcPct val="150000"/>
              </a:lnSpc>
              <a:spcBef>
                <a:spcPts val="0"/>
              </a:spcBef>
              <a:spcAft>
                <a:spcPts val="0"/>
              </a:spcAft>
              <a:buSzPts val="2200"/>
              <a:buChar char="●"/>
            </a:pPr>
            <a:r>
              <a:rPr lang="en" sz="2200"/>
              <a:t>BE THE FOUNDER OF AN ENTREPRENEURIAL ADVENTURE FOR THE KING.</a:t>
            </a:r>
            <a:endParaRPr sz="2200"/>
          </a:p>
          <a:p>
            <a:pPr indent="-368300" lvl="0" marL="1828800" rtl="0" algn="l">
              <a:lnSpc>
                <a:spcPct val="150000"/>
              </a:lnSpc>
              <a:spcBef>
                <a:spcPts val="0"/>
              </a:spcBef>
              <a:spcAft>
                <a:spcPts val="0"/>
              </a:spcAft>
              <a:buSzPts val="2200"/>
              <a:buChar char="●"/>
            </a:pPr>
            <a:r>
              <a:rPr lang="en" sz="2200"/>
              <a:t>WHAT COULD BE STARTED BY YOU THAT WOULD BE ABOUT YOUR LIFEMISSION?</a:t>
            </a:r>
            <a:endParaRPr sz="2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u="sng"/>
              <a:t>FIND IT</a:t>
            </a:r>
            <a:endParaRPr sz="3011" u="sng"/>
          </a:p>
        </p:txBody>
      </p:sp>
      <p:sp>
        <p:nvSpPr>
          <p:cNvPr id="650" name="Google Shape;650;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1371600" rtl="0" algn="l">
              <a:lnSpc>
                <a:spcPct val="150000"/>
              </a:lnSpc>
              <a:spcBef>
                <a:spcPts val="0"/>
              </a:spcBef>
              <a:spcAft>
                <a:spcPts val="0"/>
              </a:spcAft>
              <a:buSzPts val="2200"/>
              <a:buChar char="●"/>
            </a:pPr>
            <a:r>
              <a:rPr lang="en" sz="2200"/>
              <a:t>SEARCH OUT A GROUP DOING WHAT YOU ARE </a:t>
            </a:r>
            <a:r>
              <a:rPr lang="en" sz="2200"/>
              <a:t>PASSIONATE</a:t>
            </a:r>
            <a:r>
              <a:rPr lang="en" sz="2200"/>
              <a:t> ABOUT, THEN BRING THE GIFT ONLY YOUR CAN BRING.</a:t>
            </a:r>
            <a:endParaRPr sz="2200"/>
          </a:p>
          <a:p>
            <a:pPr indent="-368300" lvl="0" marL="1371600" rtl="0" algn="l">
              <a:lnSpc>
                <a:spcPct val="150000"/>
              </a:lnSpc>
              <a:spcBef>
                <a:spcPts val="0"/>
              </a:spcBef>
              <a:spcAft>
                <a:spcPts val="0"/>
              </a:spcAft>
              <a:buSzPts val="2200"/>
              <a:buChar char="●"/>
            </a:pPr>
            <a:r>
              <a:rPr lang="en" sz="2200"/>
              <a:t>WHO COULD YOUR TEAM UP WITH IN MISSION?</a:t>
            </a:r>
            <a:endParaRPr sz="2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1"/>
          <p:cNvSpPr txBox="1"/>
          <p:nvPr>
            <p:ph idx="1" type="body"/>
          </p:nvPr>
        </p:nvSpPr>
        <p:spPr>
          <a:xfrm>
            <a:off x="311700" y="0"/>
            <a:ext cx="8520600" cy="51435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i="1" lang="en" sz="3600">
                <a:solidFill>
                  <a:srgbClr val="595959"/>
                </a:solidFill>
              </a:rPr>
              <a:t>FOUND IT, FIND IT, FUND IT</a:t>
            </a:r>
            <a:endParaRPr i="1" sz="3600">
              <a:solidFill>
                <a:srgbClr val="59595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1" u="sng"/>
              <a:t>FUND IT</a:t>
            </a:r>
            <a:endParaRPr sz="3011" u="sng"/>
          </a:p>
        </p:txBody>
      </p:sp>
      <p:sp>
        <p:nvSpPr>
          <p:cNvPr id="661" name="Google Shape;661;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1371600" rtl="0" algn="l">
              <a:lnSpc>
                <a:spcPct val="150000"/>
              </a:lnSpc>
              <a:spcBef>
                <a:spcPts val="0"/>
              </a:spcBef>
              <a:spcAft>
                <a:spcPts val="0"/>
              </a:spcAft>
              <a:buSzPts val="2300"/>
              <a:buChar char="●"/>
            </a:pPr>
            <a:r>
              <a:rPr lang="en" sz="2300"/>
              <a:t>FINANCE AN INITIATIVE AND BRING UNIQUE CONTRIBUTION TO A MISSION YOU CARE ABOUT.</a:t>
            </a:r>
            <a:endParaRPr sz="2300"/>
          </a:p>
          <a:p>
            <a:pPr indent="-374650" lvl="0" marL="1371600" rtl="0" algn="l">
              <a:lnSpc>
                <a:spcPct val="150000"/>
              </a:lnSpc>
              <a:spcBef>
                <a:spcPts val="0"/>
              </a:spcBef>
              <a:spcAft>
                <a:spcPts val="0"/>
              </a:spcAft>
              <a:buSzPts val="2300"/>
              <a:buChar char="●"/>
            </a:pPr>
            <a:r>
              <a:rPr lang="en" sz="2300"/>
              <a:t>COULD YOUR GIFT LEAD TO YOU HAVING MORE TO </a:t>
            </a:r>
            <a:r>
              <a:rPr lang="en" sz="2300"/>
              <a:t>GIVE</a:t>
            </a:r>
            <a:r>
              <a:rPr lang="en" sz="2300"/>
              <a:t> OR INFLUENCE AS A RESULT?</a:t>
            </a:r>
            <a:endParaRPr sz="23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3"/>
          <p:cNvSpPr txBox="1"/>
          <p:nvPr/>
        </p:nvSpPr>
        <p:spPr>
          <a:xfrm>
            <a:off x="972573" y="2152385"/>
            <a:ext cx="7198800" cy="54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Black Ops One"/>
                <a:ea typeface="Black Ops One"/>
                <a:cs typeface="Black Ops One"/>
                <a:sym typeface="Black Ops One"/>
              </a:rPr>
              <a:t>AROUND THE TABLE TIME</a:t>
            </a:r>
            <a:endParaRPr sz="2300">
              <a:solidFill>
                <a:schemeClr val="dk1"/>
              </a:solidFill>
              <a:latin typeface="Black Ops One"/>
              <a:ea typeface="Black Ops One"/>
              <a:cs typeface="Black Ops One"/>
              <a:sym typeface="Black Ops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p:nvPr/>
        </p:nvSpPr>
        <p:spPr>
          <a:xfrm>
            <a:off x="3460300" y="328332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15" name="Google Shape;115;p20"/>
          <p:cNvSpPr/>
          <p:nvPr/>
        </p:nvSpPr>
        <p:spPr>
          <a:xfrm>
            <a:off x="3460300" y="138102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16" name="Google Shape;116;p20"/>
          <p:cNvSpPr/>
          <p:nvPr/>
        </p:nvSpPr>
        <p:spPr>
          <a:xfrm>
            <a:off x="6363450" y="2210550"/>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17" name="Google Shape;117;p20"/>
          <p:cNvSpPr/>
          <p:nvPr/>
        </p:nvSpPr>
        <p:spPr>
          <a:xfrm flipH="1">
            <a:off x="5536050" y="1502325"/>
            <a:ext cx="2023800" cy="722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20"/>
          <p:cNvSpPr/>
          <p:nvPr/>
        </p:nvSpPr>
        <p:spPr>
          <a:xfrm>
            <a:off x="3989850" y="2466713"/>
            <a:ext cx="2373600" cy="8166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20"/>
          <p:cNvSpPr/>
          <p:nvPr/>
        </p:nvSpPr>
        <p:spPr>
          <a:xfrm flipH="1">
            <a:off x="5484100" y="3525325"/>
            <a:ext cx="2023800" cy="7224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20"/>
          <p:cNvSpPr/>
          <p:nvPr/>
        </p:nvSpPr>
        <p:spPr>
          <a:xfrm>
            <a:off x="3989850" y="564413"/>
            <a:ext cx="2373600" cy="8166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20"/>
          <p:cNvSpPr txBox="1"/>
          <p:nvPr/>
        </p:nvSpPr>
        <p:spPr>
          <a:xfrm>
            <a:off x="615000" y="564425"/>
            <a:ext cx="805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BATTLE READY</a:t>
            </a:r>
            <a:endParaRPr sz="2900">
              <a:solidFill>
                <a:schemeClr val="dk1"/>
              </a:solidFill>
              <a:latin typeface="Black Ops One"/>
              <a:ea typeface="Black Ops One"/>
              <a:cs typeface="Black Ops One"/>
              <a:sym typeface="Black Ops One"/>
            </a:endParaRPr>
          </a:p>
        </p:txBody>
      </p:sp>
      <p:sp>
        <p:nvSpPr>
          <p:cNvPr id="122" name="Google Shape;122;p20"/>
          <p:cNvSpPr txBox="1"/>
          <p:nvPr/>
        </p:nvSpPr>
        <p:spPr>
          <a:xfrm>
            <a:off x="546600" y="1130275"/>
            <a:ext cx="8050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THE FOUNDERS</a:t>
            </a:r>
            <a:endParaRPr sz="24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CLASS</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72" name="Google Shape;672;p74"/>
          <p:cNvSpPr txBox="1"/>
          <p:nvPr>
            <p:ph idx="1" type="body"/>
          </p:nvPr>
        </p:nvSpPr>
        <p:spPr>
          <a:xfrm>
            <a:off x="200689" y="1232649"/>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man who never reads will never be read; he who never quotes will never be quoted. He who will not use the thoughts of other men's brains, proves that he has no brains of his own.”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Charles Spurgeon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BATTLE READY 10 READING LIST</a:t>
            </a:r>
            <a:endParaRPr/>
          </a:p>
        </p:txBody>
      </p:sp>
      <p:sp>
        <p:nvSpPr>
          <p:cNvPr id="678" name="Google Shape;678;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“UNLIMITED PARTNERSHIP:  IGNITING A MARKETPLACE LEADER’S JOURNEY TO ETERNAL SIGNIFICANCE” </a:t>
            </a:r>
            <a:endParaRPr sz="2200"/>
          </a:p>
          <a:p>
            <a:pPr indent="0" lvl="0" marL="0" rtl="0" algn="l">
              <a:spcBef>
                <a:spcPts val="1200"/>
              </a:spcBef>
              <a:spcAft>
                <a:spcPts val="1200"/>
              </a:spcAft>
              <a:buNone/>
            </a:pPr>
            <a:r>
              <a:rPr lang="en" sz="2200"/>
              <a:t>	BY LlOYD REEB AND BILL WELLONS</a:t>
            </a: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6"/>
          <p:cNvSpPr txBox="1"/>
          <p:nvPr>
            <p:ph type="title"/>
          </p:nvPr>
        </p:nvSpPr>
        <p:spPr>
          <a:xfrm>
            <a:off x="246675"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www.battlereadyman.com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28" name="Google Shape;128;p21"/>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29" name="Google Shape;129;p21"/>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30" name="Google Shape;130;p21"/>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1"/>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1"/>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21"/>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1"/>
          <p:cNvSpPr txBox="1"/>
          <p:nvPr/>
        </p:nvSpPr>
        <p:spPr>
          <a:xfrm>
            <a:off x="670900" y="670900"/>
            <a:ext cx="32007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WHAT DO WE KNOW</a:t>
            </a:r>
            <a:endParaRPr sz="2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ABOUT THE </a:t>
            </a:r>
            <a:endParaRPr sz="2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FOUNDER’S CLASS?</a:t>
            </a:r>
            <a:endParaRPr sz="2100">
              <a:solidFill>
                <a:schemeClr val="dk1"/>
              </a:solidFill>
              <a:latin typeface="Black Ops One"/>
              <a:ea typeface="Black Ops One"/>
              <a:cs typeface="Black Ops One"/>
              <a:sym typeface="Black Ops One"/>
            </a:endParaRPr>
          </a:p>
        </p:txBody>
      </p:sp>
      <p:cxnSp>
        <p:nvCxnSpPr>
          <p:cNvPr id="135" name="Google Shape;135;p21"/>
          <p:cNvCxnSpPr/>
          <p:nvPr/>
        </p:nvCxnSpPr>
        <p:spPr>
          <a:xfrm>
            <a:off x="405325" y="2697550"/>
            <a:ext cx="8316300" cy="27900"/>
          </a:xfrm>
          <a:prstGeom prst="straightConnector1">
            <a:avLst/>
          </a:prstGeom>
          <a:noFill/>
          <a:ln cap="flat" cmpd="sng" w="76200">
            <a:solidFill>
              <a:schemeClr val="dk2"/>
            </a:solidFill>
            <a:prstDash val="solid"/>
            <a:round/>
            <a:headEnd len="med" w="med" type="none"/>
            <a:tailEnd len="med" w="med" type="none"/>
          </a:ln>
        </p:spPr>
      </p:cxnSp>
      <p:sp>
        <p:nvSpPr>
          <p:cNvPr id="136" name="Google Shape;136;p21"/>
          <p:cNvSpPr txBox="1"/>
          <p:nvPr/>
        </p:nvSpPr>
        <p:spPr>
          <a:xfrm>
            <a:off x="546600" y="3002400"/>
            <a:ext cx="80508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THEY </a:t>
            </a:r>
            <a:r>
              <a:rPr lang="en" sz="1800">
                <a:solidFill>
                  <a:schemeClr val="dk1"/>
                </a:solidFill>
                <a:latin typeface="Black Ops One"/>
                <a:ea typeface="Black Ops One"/>
                <a:cs typeface="Black Ops One"/>
                <a:sym typeface="Black Ops One"/>
              </a:rPr>
              <a:t>WERE</a:t>
            </a:r>
            <a:r>
              <a:rPr lang="en" sz="1800">
                <a:solidFill>
                  <a:schemeClr val="dk1"/>
                </a:solidFill>
                <a:latin typeface="Black Ops One"/>
                <a:ea typeface="Black Ops One"/>
                <a:cs typeface="Black Ops One"/>
                <a:sym typeface="Black Ops One"/>
              </a:rPr>
              <a:t> HAND-PICKED FOR THEIR LIFEMISSION</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42" name="Google Shape;142;p22"/>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43" name="Google Shape;143;p22"/>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44" name="Google Shape;144;p22"/>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22"/>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2"/>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2"/>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2"/>
          <p:cNvSpPr txBox="1"/>
          <p:nvPr/>
        </p:nvSpPr>
        <p:spPr>
          <a:xfrm>
            <a:off x="670900" y="670900"/>
            <a:ext cx="32007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WHAT DO WE KNOW</a:t>
            </a:r>
            <a:endParaRPr sz="2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ABOUT THE </a:t>
            </a:r>
            <a:endParaRPr sz="21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FOUNDER’S CLASS?</a:t>
            </a:r>
            <a:endParaRPr sz="2100">
              <a:solidFill>
                <a:schemeClr val="dk1"/>
              </a:solidFill>
              <a:latin typeface="Black Ops One"/>
              <a:ea typeface="Black Ops One"/>
              <a:cs typeface="Black Ops One"/>
              <a:sym typeface="Black Ops One"/>
            </a:endParaRPr>
          </a:p>
        </p:txBody>
      </p:sp>
      <p:cxnSp>
        <p:nvCxnSpPr>
          <p:cNvPr id="149" name="Google Shape;149;p22"/>
          <p:cNvCxnSpPr/>
          <p:nvPr/>
        </p:nvCxnSpPr>
        <p:spPr>
          <a:xfrm>
            <a:off x="405325" y="2697550"/>
            <a:ext cx="8316300" cy="27900"/>
          </a:xfrm>
          <a:prstGeom prst="straightConnector1">
            <a:avLst/>
          </a:prstGeom>
          <a:noFill/>
          <a:ln cap="flat" cmpd="sng" w="76200">
            <a:solidFill>
              <a:schemeClr val="dk2"/>
            </a:solidFill>
            <a:prstDash val="solid"/>
            <a:round/>
            <a:headEnd len="med" w="med" type="none"/>
            <a:tailEnd len="med" w="med" type="none"/>
          </a:ln>
        </p:spPr>
      </p:cxnSp>
      <p:sp>
        <p:nvSpPr>
          <p:cNvPr id="150" name="Google Shape;150;p22"/>
          <p:cNvSpPr txBox="1"/>
          <p:nvPr/>
        </p:nvSpPr>
        <p:spPr>
          <a:xfrm>
            <a:off x="546600" y="3002400"/>
            <a:ext cx="80508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THEY WERE HAND-PICKED FOR THEIR LIFEMISSION</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THEY WERE NAMED AND GIVEN VISION </a:t>
            </a:r>
            <a:r>
              <a:rPr i="1" lang="en" sz="1800">
                <a:solidFill>
                  <a:srgbClr val="595959"/>
                </a:solidFill>
                <a:latin typeface="Black Ops One"/>
                <a:ea typeface="Black Ops One"/>
                <a:cs typeface="Black Ops One"/>
                <a:sym typeface="Black Ops One"/>
              </a:rPr>
              <a:t>BEFORE</a:t>
            </a:r>
            <a:r>
              <a:rPr lang="en" sz="1800">
                <a:solidFill>
                  <a:schemeClr val="dk1"/>
                </a:solidFill>
                <a:latin typeface="Black Ops One"/>
                <a:ea typeface="Black Ops One"/>
                <a:cs typeface="Black Ops One"/>
                <a:sym typeface="Black Ops One"/>
              </a:rPr>
              <a:t> THEY WERE TRAINED.</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p:nvPr/>
        </p:nvSpPr>
        <p:spPr>
          <a:xfrm>
            <a:off x="5423025" y="1969390"/>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56" name="Google Shape;156;p23"/>
          <p:cNvSpPr/>
          <p:nvPr/>
        </p:nvSpPr>
        <p:spPr>
          <a:xfrm>
            <a:off x="5423025" y="781083"/>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57" name="Google Shape;157;p23"/>
          <p:cNvSpPr/>
          <p:nvPr/>
        </p:nvSpPr>
        <p:spPr>
          <a:xfrm>
            <a:off x="7408495" y="1299261"/>
            <a:ext cx="1384200" cy="4512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58" name="Google Shape;158;p23"/>
          <p:cNvSpPr/>
          <p:nvPr/>
        </p:nvSpPr>
        <p:spPr>
          <a:xfrm flipH="1">
            <a:off x="6842515" y="856855"/>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3"/>
          <p:cNvSpPr/>
          <p:nvPr/>
        </p:nvSpPr>
        <p:spPr>
          <a:xfrm>
            <a:off x="5785185" y="1459278"/>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3"/>
          <p:cNvSpPr/>
          <p:nvPr/>
        </p:nvSpPr>
        <p:spPr>
          <a:xfrm flipH="1">
            <a:off x="6806986" y="2120560"/>
            <a:ext cx="13842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3"/>
          <p:cNvSpPr/>
          <p:nvPr/>
        </p:nvSpPr>
        <p:spPr>
          <a:xfrm>
            <a:off x="5785185" y="270970"/>
            <a:ext cx="1623300" cy="510000"/>
          </a:xfrm>
          <a:prstGeom prst="bentArrow">
            <a:avLst>
              <a:gd fmla="val 25334" name="adj1"/>
              <a:gd fmla="val 28418" name="adj2"/>
              <a:gd fmla="val 25000" name="adj3"/>
              <a:gd fmla="val 52719"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3"/>
          <p:cNvSpPr txBox="1"/>
          <p:nvPr/>
        </p:nvSpPr>
        <p:spPr>
          <a:xfrm>
            <a:off x="670900" y="670900"/>
            <a:ext cx="320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HOW WERE THEY TRAINED?</a:t>
            </a:r>
            <a:endParaRPr sz="2100">
              <a:solidFill>
                <a:schemeClr val="dk1"/>
              </a:solidFill>
              <a:latin typeface="Black Ops One"/>
              <a:ea typeface="Black Ops One"/>
              <a:cs typeface="Black Ops One"/>
              <a:sym typeface="Black Ops One"/>
            </a:endParaRPr>
          </a:p>
        </p:txBody>
      </p:sp>
      <p:cxnSp>
        <p:nvCxnSpPr>
          <p:cNvPr id="163" name="Google Shape;163;p23"/>
          <p:cNvCxnSpPr/>
          <p:nvPr/>
        </p:nvCxnSpPr>
        <p:spPr>
          <a:xfrm>
            <a:off x="405325" y="2697550"/>
            <a:ext cx="8316300" cy="27900"/>
          </a:xfrm>
          <a:prstGeom prst="straightConnector1">
            <a:avLst/>
          </a:prstGeom>
          <a:noFill/>
          <a:ln cap="flat" cmpd="sng" w="76200">
            <a:solidFill>
              <a:schemeClr val="dk2"/>
            </a:solidFill>
            <a:prstDash val="solid"/>
            <a:round/>
            <a:headEnd len="med" w="med" type="none"/>
            <a:tailEnd len="med" w="med" type="none"/>
          </a:ln>
        </p:spPr>
      </p:cxnSp>
      <p:sp>
        <p:nvSpPr>
          <p:cNvPr id="164" name="Google Shape;164;p23"/>
          <p:cNvSpPr txBox="1"/>
          <p:nvPr/>
        </p:nvSpPr>
        <p:spPr>
          <a:xfrm>
            <a:off x="546600" y="3002400"/>
            <a:ext cx="8050800" cy="1021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THEY WOULD LEARN BY SPENDING TIME WITH JESUS.</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Tree>
  </p:cSld>
  <p:clrMapOvr>
    <a:masterClrMapping/>
  </p:clrMapOvr>
</p:sld>
</file>

<file path=ppt/theme/theme1.xml><?xml version="1.0" encoding="utf-8"?>
<a:theme xmlns:a="http://schemas.openxmlformats.org/drawingml/2006/main" xmlns:r="http://schemas.openxmlformats.org/officeDocument/2006/relationships" name="Battle Ready">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